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3" r:id="rId2"/>
  </p:sldMasterIdLst>
  <p:notesMasterIdLst>
    <p:notesMasterId r:id="rId27"/>
  </p:notesMasterIdLst>
  <p:sldIdLst>
    <p:sldId id="256" r:id="rId3"/>
    <p:sldId id="296" r:id="rId4"/>
    <p:sldId id="305" r:id="rId5"/>
    <p:sldId id="306" r:id="rId6"/>
    <p:sldId id="313" r:id="rId7"/>
    <p:sldId id="311" r:id="rId8"/>
    <p:sldId id="312" r:id="rId9"/>
    <p:sldId id="297" r:id="rId10"/>
    <p:sldId id="298" r:id="rId11"/>
    <p:sldId id="299" r:id="rId12"/>
    <p:sldId id="257" r:id="rId13"/>
    <p:sldId id="258" r:id="rId14"/>
    <p:sldId id="259" r:id="rId15"/>
    <p:sldId id="300" r:id="rId16"/>
    <p:sldId id="301" r:id="rId17"/>
    <p:sldId id="302" r:id="rId18"/>
    <p:sldId id="303" r:id="rId19"/>
    <p:sldId id="304" r:id="rId20"/>
    <p:sldId id="307" r:id="rId21"/>
    <p:sldId id="308" r:id="rId22"/>
    <p:sldId id="309" r:id="rId23"/>
    <p:sldId id="310" r:id="rId24"/>
    <p:sldId id="275" r:id="rId25"/>
    <p:sldId id="277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Lilita One" panose="02000000000000000000" pitchFamily="2" charset="0"/>
      <p:regular r:id="rId34"/>
    </p:embeddedFont>
    <p:embeddedFont>
      <p:font typeface="Russo One" panose="020B0604020202020204" charset="0"/>
      <p:regular r:id="rId35"/>
    </p:embeddedFont>
    <p:embeddedFont>
      <p:font typeface="Sofia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2E967F-BE2D-4D87-81EB-86A3694BBB1E}">
  <a:tblStyle styleId="{0B2E967F-BE2D-4D87-81EB-86A3694BB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>
        <p:scale>
          <a:sx n="87" d="100"/>
          <a:sy n="87" d="100"/>
        </p:scale>
        <p:origin x="3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6664a2d9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6664a2d9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6664a2d9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6664a2d9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77aab18c6d_0_27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77aab18c6d_0_27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47850" y="990600"/>
            <a:ext cx="6648300" cy="24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47850" y="3519925"/>
            <a:ext cx="66483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21198" y="-366511"/>
            <a:ext cx="9208867" cy="5831985"/>
            <a:chOff x="-321198" y="-366511"/>
            <a:chExt cx="9208867" cy="583198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42888" y="227918"/>
              <a:ext cx="417670" cy="432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7857" y="4565877"/>
              <a:ext cx="850332" cy="899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627" y="1873450"/>
              <a:ext cx="241025" cy="25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79750" y="4500674"/>
              <a:ext cx="417650" cy="396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29807" y="1232551"/>
              <a:ext cx="257863" cy="272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781292">
              <a:off x="6507122" y="4581775"/>
              <a:ext cx="417650" cy="44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038" y="-259120"/>
              <a:ext cx="1216596" cy="106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192982">
              <a:off x="-215875" y="3288671"/>
              <a:ext cx="773225" cy="754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10177" y="-366511"/>
              <a:ext cx="861042" cy="9060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2"/>
          <p:cNvGrpSpPr/>
          <p:nvPr/>
        </p:nvGrpSpPr>
        <p:grpSpPr>
          <a:xfrm rot="10800000" flipH="1">
            <a:off x="98563" y="-78274"/>
            <a:ext cx="8981853" cy="4019747"/>
            <a:chOff x="98563" y="1232551"/>
            <a:chExt cx="8981853" cy="4019747"/>
          </a:xfrm>
        </p:grpSpPr>
        <p:pic>
          <p:nvPicPr>
            <p:cNvPr id="180" name="Google Shape;18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92325">
              <a:off x="288057" y="4184727"/>
              <a:ext cx="850333" cy="89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1650" y="4500674"/>
              <a:ext cx="417650" cy="396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29807" y="1232551"/>
              <a:ext cx="257863" cy="272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781292">
              <a:off x="8568722" y="3511400"/>
              <a:ext cx="417650" cy="44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6952" y="3033564"/>
              <a:ext cx="241023" cy="2308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9447-F494-343A-FC48-18A96C5A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0834A-85D3-FD46-2DC2-068A3F060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A7739-5433-B879-F6A3-1236F6EC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7033-773A-0D5D-1C5E-E530CFDA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3284-A34E-C6CD-32E4-C5CF2A82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67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E0B5-0101-93E4-2D64-D29CEE90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7AF5-8C46-22FB-6918-3AD4391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CE6E-C50D-35D4-6BB4-DC83229F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684B-68DE-F350-EAF3-4B89D0E7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779-AD54-515D-F50E-5CE70E4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70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FCF-C446-0550-2578-5C8F7873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FCC3F-9E54-970B-2C1D-F14E749EE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A75F-F2C8-657E-E2F7-05B362EC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75637-0F3E-0E2E-3B38-82829855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653B-0760-90FA-51E6-2413E2E3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10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A3FD-CABC-9B5E-F0CE-C5DD398E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7CB1-B048-33E4-C1AF-E4CA98F91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89636-6E96-063A-59F3-F72FA157D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15715-1904-731A-D5BA-EAE75F26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0AC5F-B2D6-745C-F38A-35F245BB0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88043-B18D-01E9-4623-19F63EA6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84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8526-BE2A-4628-A177-4F228C98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4355-26DD-C483-4295-E37EEB51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2EC7-9F34-A694-582D-E9E180418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CE23D-E09B-9AF6-D23F-29B72B44C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ED8E0-8201-ABF2-5BCF-D9CD37538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D8FDA-5294-3C5F-4673-374739FA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16386-F966-2A91-4407-33110C65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6D1F4-0D61-C1EF-75C7-D90DC7DD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21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C229-DAA4-A8B5-B67D-0FEB2C19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3EA10-4972-E755-22F1-C8C5F48A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FB2F8-0105-9AB9-951D-2C3C7A81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846C3-C21F-1DEC-F045-26BDF1A9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22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D989E-A34B-724E-73A8-4F7DC365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D3C2B8-0DA9-17F9-2161-8EB9C836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ED90-5B86-F149-0693-A9FFD9B6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349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020-16AC-3377-89DA-CB4B6608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50F-8422-2022-2882-C5205285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2BC48-9535-2FAC-7B26-90E09D893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5898-8784-DFAE-03AC-F5EBBC3E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3E223-1422-E213-05DA-B7C3E3AF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4C96-DA94-7131-52BE-B2B8B178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589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351B-0D36-4504-F994-2AC2CCA1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69080-903D-2F40-85FD-74A488A87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B6F51-01FE-E69E-9AF3-176ED41D0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AA7F7-611F-3244-7D80-F905EFBB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46817-63DB-378D-9409-871A8AF5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8F944-73D8-0F8A-5B02-5A1928BA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4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25" y="1352375"/>
            <a:ext cx="7710900" cy="25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276952" y="1232551"/>
            <a:ext cx="8803464" cy="4232922"/>
            <a:chOff x="276952" y="1232551"/>
            <a:chExt cx="8803464" cy="4232922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47857" y="4565877"/>
              <a:ext cx="850332" cy="899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79750" y="4500674"/>
              <a:ext cx="417650" cy="396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29807" y="1232551"/>
              <a:ext cx="257863" cy="272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781292">
              <a:off x="8568722" y="3511400"/>
              <a:ext cx="417650" cy="440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6952" y="3033564"/>
              <a:ext cx="241023" cy="2308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8507-F999-0266-0900-B7707BF5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38AC9-DE62-C046-687E-E1938C77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1571-AA54-18F9-F89E-190259EB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1ABA-2B3D-1273-90BC-FB1299BC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3143-4342-E31F-92AE-7329887B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485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D42CB-46C1-6F3F-707F-17FEF4F3C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8A9A0-79E9-1D41-92C6-CAE64C4EE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363D1-3FD8-3BF2-B6F2-BCBD4B46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72A1-6F92-A87F-DC31-E46E8AD3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70016-676E-369C-B71A-14C46229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56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2066625" y="1249125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2066625" y="2571750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274313" y="291040"/>
            <a:ext cx="8612084" cy="4766650"/>
            <a:chOff x="274313" y="291040"/>
            <a:chExt cx="8612084" cy="4766650"/>
          </a:xfrm>
        </p:grpSpPr>
        <p:pic>
          <p:nvPicPr>
            <p:cNvPr id="59" name="Google Shape;59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313" y="3016768"/>
              <a:ext cx="417670" cy="432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5849" y="1903850"/>
              <a:ext cx="370548" cy="39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8953" y="329984"/>
              <a:ext cx="927441" cy="99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44376" y="4420318"/>
              <a:ext cx="605750" cy="637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29511" y="291040"/>
              <a:ext cx="548325" cy="496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9"/>
          <p:cNvGrpSpPr/>
          <p:nvPr/>
        </p:nvGrpSpPr>
        <p:grpSpPr>
          <a:xfrm>
            <a:off x="279557" y="-277824"/>
            <a:ext cx="8770193" cy="5568447"/>
            <a:chOff x="279557" y="-277824"/>
            <a:chExt cx="8770193" cy="5568447"/>
          </a:xfrm>
        </p:grpSpPr>
        <p:pic>
          <p:nvPicPr>
            <p:cNvPr id="158" name="Google Shape;15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92132" y="4391027"/>
              <a:ext cx="850332" cy="899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557" y="726801"/>
              <a:ext cx="257863" cy="272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08727" y="3487389"/>
              <a:ext cx="241023" cy="230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878056">
              <a:off x="2017003" y="-108411"/>
              <a:ext cx="861041" cy="906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9"/>
          <p:cNvSpPr txBox="1">
            <a:spLocks noGrp="1"/>
          </p:cNvSpPr>
          <p:nvPr>
            <p:ph type="ctrTitle"/>
          </p:nvPr>
        </p:nvSpPr>
        <p:spPr>
          <a:xfrm>
            <a:off x="2125800" y="571125"/>
            <a:ext cx="48924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2125800" y="1756350"/>
            <a:ext cx="48924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2125800" y="366987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Sofia Sans"/>
              <a:ea typeface="Sofia Sans"/>
              <a:cs typeface="Sofia Sans"/>
              <a:sym typeface="Sofia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0"/>
          <p:cNvGrpSpPr/>
          <p:nvPr/>
        </p:nvGrpSpPr>
        <p:grpSpPr>
          <a:xfrm rot="10800000" flipH="1">
            <a:off x="-622488" y="-902760"/>
            <a:ext cx="9508885" cy="5993967"/>
            <a:chOff x="-622488" y="291040"/>
            <a:chExt cx="9508885" cy="5993967"/>
          </a:xfrm>
        </p:grpSpPr>
        <p:pic>
          <p:nvPicPr>
            <p:cNvPr id="167" name="Google Shape;16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8113" y="2864368"/>
              <a:ext cx="417670" cy="432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5849" y="1903850"/>
              <a:ext cx="370548" cy="39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609895">
              <a:off x="-434437" y="4260962"/>
              <a:ext cx="1835175" cy="184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8953" y="329984"/>
              <a:ext cx="927441" cy="99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53876" y="4744868"/>
              <a:ext cx="605750" cy="637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29511" y="291040"/>
              <a:ext cx="548325" cy="496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1"/>
          <p:cNvGrpSpPr/>
          <p:nvPr/>
        </p:nvGrpSpPr>
        <p:grpSpPr>
          <a:xfrm rot="10800000" flipH="1">
            <a:off x="28735" y="-368576"/>
            <a:ext cx="8968923" cy="5324570"/>
            <a:chOff x="-47465" y="723624"/>
            <a:chExt cx="8968923" cy="5324570"/>
          </a:xfrm>
        </p:grpSpPr>
        <p:pic>
          <p:nvPicPr>
            <p:cNvPr id="175" name="Google Shape;17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03788" y="2575743"/>
              <a:ext cx="417670" cy="432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330329">
              <a:off x="35824" y="796012"/>
              <a:ext cx="370548" cy="39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24499">
              <a:off x="4103400" y="4858631"/>
              <a:ext cx="1216597" cy="10602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fia Sans"/>
              <a:buChar char="●"/>
              <a:defRPr sz="1800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○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■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●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○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■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●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○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fia Sans"/>
              <a:buChar char="■"/>
              <a:defRPr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F39B6-FB33-F923-B175-798746D2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81EB4-4AD8-56AE-C7E7-9163B55B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5122-D124-2C4D-6FA4-524AC0073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C3A7E-2717-435A-95DE-8ABDAEAE67D7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9BF7-1830-471C-475D-AF7312147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BABA-BFC3-8F52-766F-8D18A3A2D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C7DD-8B73-4A0E-A3DD-1AA0F7E03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41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youtu.be/V-ZTYKVfav0?si=Jzn87KcFLpIjYhFb" TargetMode="External"/><Relationship Id="rId7" Type="http://schemas.openxmlformats.org/officeDocument/2006/relationships/hyperlink" Target="https://docs.google.com/document/d/1RtiDGPYn9Ys4Jid1sTw40jCrpqLGDamX/edit?usp=sharing&amp;ouid=116056840884675254991&amp;rtpof=true&amp;sd=tr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09104365_The_influence_of_salt_bath_nitriding_variables_on_hardness_layer_of_AISI_1045_steel?enrichId=rgreq-118a32c8c56fffb143a060848f4b757e-XXX&amp;enrichSource=Y292ZXJQYWdlOzMwOTEwNDM2NTtBUzo1OTEwODk5MjA2NDcxNjlAMTUxNzkzODIyNzQ1Nw%3D%3D&amp;el=1_x_3&amp;_esc=publicationCoverPdf" TargetMode="External"/><Relationship Id="rId5" Type="http://schemas.openxmlformats.org/officeDocument/2006/relationships/hyperlink" Target="https://www.mdpi.com/2075-4701/13/7/1299" TargetMode="External"/><Relationship Id="rId4" Type="http://schemas.openxmlformats.org/officeDocument/2006/relationships/hyperlink" Target="https://www.raceenginesuppliers.com/Suppliers/tech-talk-nitriding-for-crankshaf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_3sI9pROsA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912790" y="413099"/>
            <a:ext cx="7318420" cy="2604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>
                <a:latin typeface="Russo One" panose="020B0604020202020204" charset="0"/>
              </a:rPr>
              <a:t>ME 221-S3</a:t>
            </a:r>
            <a:br>
              <a:rPr lang="en-IN" dirty="0">
                <a:latin typeface="Russo One" panose="020B0604020202020204" charset="0"/>
              </a:rPr>
            </a:br>
            <a:r>
              <a:rPr lang="en-IN" dirty="0">
                <a:latin typeface="Russo One" panose="020B0604020202020204" charset="0"/>
              </a:rPr>
              <a:t>MAT-SCI VISIONARIES</a:t>
            </a:r>
            <a:br>
              <a:rPr lang="en-IN" dirty="0">
                <a:latin typeface="Russo One" panose="020B0604020202020204" charset="0"/>
              </a:rPr>
            </a:br>
            <a:r>
              <a:rPr lang="en-IN" sz="2000" dirty="0">
                <a:latin typeface="Russo One" panose="020B0604020202020204" charset="0"/>
              </a:rPr>
              <a:t>L4: </a:t>
            </a:r>
            <a:r>
              <a:rPr lang="en-US" sz="2000" dirty="0">
                <a:solidFill>
                  <a:schemeClr val="tx1"/>
                </a:solidFill>
                <a:latin typeface="Russo One" panose="020B0604020202020204" charset="0"/>
              </a:rPr>
              <a:t>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Russo One" panose="020B0604020202020204" charset="0"/>
              </a:rPr>
              <a:t>urface engineering and the methodologies used to modify material surfaces for specific functionalities and applications</a:t>
            </a:r>
            <a:endParaRPr lang="en-IN" sz="2000" dirty="0">
              <a:solidFill>
                <a:schemeClr val="tx1"/>
              </a:solidFill>
              <a:latin typeface="Russo One" panose="020B0604020202020204" charset="0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1371">
            <a:off x="7863025" y="2745299"/>
            <a:ext cx="1835175" cy="18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81A21-1387-41B3-CD55-A3A215B3C8F1}"/>
              </a:ext>
            </a:extLst>
          </p:cNvPr>
          <p:cNvSpPr txBox="1"/>
          <p:nvPr/>
        </p:nvSpPr>
        <p:spPr>
          <a:xfrm>
            <a:off x="2355494" y="3284525"/>
            <a:ext cx="4081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2"/>
                </a:solidFill>
                <a:latin typeface="Sofia Sans" panose="020B0604020202020204" charset="0"/>
              </a:rPr>
              <a:t>TEAM:</a:t>
            </a:r>
          </a:p>
          <a:p>
            <a:pPr algn="ctr"/>
            <a:r>
              <a:rPr lang="en-IN" sz="1800" dirty="0">
                <a:solidFill>
                  <a:schemeClr val="bg2"/>
                </a:solidFill>
                <a:latin typeface="Sofia Sans" panose="020B0604020202020204" charset="0"/>
              </a:rPr>
              <a:t>TANUJ AGRAWAL</a:t>
            </a:r>
          </a:p>
          <a:p>
            <a:pPr algn="ctr"/>
            <a:r>
              <a:rPr lang="en-IN" sz="1800" dirty="0">
                <a:solidFill>
                  <a:schemeClr val="bg2"/>
                </a:solidFill>
                <a:latin typeface="Sofia Sans" panose="020B0604020202020204" charset="0"/>
              </a:rPr>
              <a:t>AYUSH MISHRA</a:t>
            </a:r>
          </a:p>
          <a:p>
            <a:pPr algn="ctr"/>
            <a:r>
              <a:rPr lang="en-IN" sz="1800" dirty="0">
                <a:solidFill>
                  <a:schemeClr val="bg2"/>
                </a:solidFill>
                <a:latin typeface="Sofia Sans" panose="020B0604020202020204" charset="0"/>
              </a:rPr>
              <a:t>GARVIT JAIN</a:t>
            </a:r>
          </a:p>
          <a:p>
            <a:pPr algn="ctr"/>
            <a:r>
              <a:rPr lang="en-IN" sz="1800" dirty="0">
                <a:solidFill>
                  <a:schemeClr val="bg2"/>
                </a:solidFill>
                <a:latin typeface="Sofia Sans" panose="020B0604020202020204" charset="0"/>
              </a:rPr>
              <a:t>ATHARVA KASAR</a:t>
            </a:r>
          </a:p>
          <a:p>
            <a:pPr algn="ctr"/>
            <a:r>
              <a:rPr lang="en-IN" sz="1800" dirty="0">
                <a:solidFill>
                  <a:schemeClr val="bg2"/>
                </a:solidFill>
                <a:latin typeface="Sofia Sans" panose="020B0604020202020204" charset="0"/>
              </a:rPr>
              <a:t>VENU ARRAVINTH R</a:t>
            </a:r>
          </a:p>
          <a:p>
            <a:pPr algn="ctr"/>
            <a:endParaRPr lang="en-IN" sz="1800" dirty="0">
              <a:solidFill>
                <a:schemeClr val="bg2"/>
              </a:solidFill>
              <a:latin typeface="Sofia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_-_88481 (Original)">
            <a:hlinkClick r:id="" action="ppaction://media"/>
            <a:extLst>
              <a:ext uri="{FF2B5EF4-FFF2-40B4-BE49-F238E27FC236}">
                <a16:creationId xmlns:a16="http://schemas.microsoft.com/office/drawing/2014/main" id="{EF201AA3-14A9-37F6-711D-75B57794D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DB220-AC76-E3D8-65CD-E6B9BD70DC80}"/>
              </a:ext>
            </a:extLst>
          </p:cNvPr>
          <p:cNvSpPr txBox="1"/>
          <p:nvPr/>
        </p:nvSpPr>
        <p:spPr>
          <a:xfrm>
            <a:off x="0" y="-779066"/>
            <a:ext cx="259571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37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WHAT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FF279-F19D-B523-AEF0-433CFEA7B59D}"/>
              </a:ext>
            </a:extLst>
          </p:cNvPr>
          <p:cNvSpPr txBox="1"/>
          <p:nvPr/>
        </p:nvSpPr>
        <p:spPr>
          <a:xfrm>
            <a:off x="317090" y="346588"/>
            <a:ext cx="35396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3375" kern="1200" dirty="0">
                <a:solidFill>
                  <a:srgbClr val="4472C4"/>
                </a:solidFill>
                <a:latin typeface="Lilita One" panose="02000000000000000000" pitchFamily="2" charset="0"/>
                <a:ea typeface="+mn-ea"/>
                <a:cs typeface="+mn-cs"/>
              </a:rPr>
              <a:t>A CASE STUDY ON CRANKSHAFTS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CE3D7-C3BF-7E98-4131-FC8705626729}"/>
              </a:ext>
            </a:extLst>
          </p:cNvPr>
          <p:cNvSpPr txBox="1"/>
          <p:nvPr/>
        </p:nvSpPr>
        <p:spPr>
          <a:xfrm>
            <a:off x="357648" y="346588"/>
            <a:ext cx="381614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33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A CASE STUDY ON CRANKSHAFTS</a:t>
            </a:r>
          </a:p>
        </p:txBody>
      </p:sp>
    </p:spTree>
    <p:extLst>
      <p:ext uri="{BB962C8B-B14F-4D97-AF65-F5344CB8AC3E}">
        <p14:creationId xmlns:p14="http://schemas.microsoft.com/office/powerpoint/2010/main" val="32104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DE1FE-94A8-C711-DB6D-13B2DC12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FECF7D4-0D04-48CF-355C-DBB2094FFC46}"/>
              </a:ext>
            </a:extLst>
          </p:cNvPr>
          <p:cNvSpPr/>
          <p:nvPr/>
        </p:nvSpPr>
        <p:spPr>
          <a:xfrm rot="4159386">
            <a:off x="2248715" y="1378345"/>
            <a:ext cx="1124437" cy="303196"/>
          </a:xfrm>
          <a:custGeom>
            <a:avLst/>
            <a:gdLst>
              <a:gd name="connsiteX0" fmla="*/ 0 w 1548034"/>
              <a:gd name="connsiteY0" fmla="*/ 154125 h 404261"/>
              <a:gd name="connsiteX1" fmla="*/ 1345904 w 1548034"/>
              <a:gd name="connsiteY1" fmla="*/ 154125 h 404261"/>
              <a:gd name="connsiteX2" fmla="*/ 1345904 w 1548034"/>
              <a:gd name="connsiteY2" fmla="*/ 0 h 404261"/>
              <a:gd name="connsiteX3" fmla="*/ 1548034 w 1548034"/>
              <a:gd name="connsiteY3" fmla="*/ 202131 h 404261"/>
              <a:gd name="connsiteX4" fmla="*/ 1345904 w 1548034"/>
              <a:gd name="connsiteY4" fmla="*/ 404261 h 404261"/>
              <a:gd name="connsiteX5" fmla="*/ 1345904 w 1548034"/>
              <a:gd name="connsiteY5" fmla="*/ 250136 h 404261"/>
              <a:gd name="connsiteX6" fmla="*/ 0 w 1548034"/>
              <a:gd name="connsiteY6" fmla="*/ 250136 h 404261"/>
              <a:gd name="connsiteX7" fmla="*/ 0 w 1548034"/>
              <a:gd name="connsiteY7" fmla="*/ 154125 h 404261"/>
              <a:gd name="connsiteX0" fmla="*/ 0 w 1499249"/>
              <a:gd name="connsiteY0" fmla="*/ 154125 h 404261"/>
              <a:gd name="connsiteX1" fmla="*/ 1345904 w 1499249"/>
              <a:gd name="connsiteY1" fmla="*/ 154125 h 404261"/>
              <a:gd name="connsiteX2" fmla="*/ 1345904 w 1499249"/>
              <a:gd name="connsiteY2" fmla="*/ 0 h 404261"/>
              <a:gd name="connsiteX3" fmla="*/ 1499249 w 1499249"/>
              <a:gd name="connsiteY3" fmla="*/ 216298 h 404261"/>
              <a:gd name="connsiteX4" fmla="*/ 1345904 w 1499249"/>
              <a:gd name="connsiteY4" fmla="*/ 404261 h 404261"/>
              <a:gd name="connsiteX5" fmla="*/ 1345904 w 1499249"/>
              <a:gd name="connsiteY5" fmla="*/ 250136 h 404261"/>
              <a:gd name="connsiteX6" fmla="*/ 0 w 1499249"/>
              <a:gd name="connsiteY6" fmla="*/ 250136 h 404261"/>
              <a:gd name="connsiteX7" fmla="*/ 0 w 1499249"/>
              <a:gd name="connsiteY7" fmla="*/ 154125 h 40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249" h="404261">
                <a:moveTo>
                  <a:pt x="0" y="154125"/>
                </a:moveTo>
                <a:lnTo>
                  <a:pt x="1345904" y="154125"/>
                </a:lnTo>
                <a:lnTo>
                  <a:pt x="1345904" y="0"/>
                </a:lnTo>
                <a:lnTo>
                  <a:pt x="1499249" y="216298"/>
                </a:lnTo>
                <a:lnTo>
                  <a:pt x="1345904" y="404261"/>
                </a:lnTo>
                <a:lnTo>
                  <a:pt x="1345904" y="250136"/>
                </a:lnTo>
                <a:lnTo>
                  <a:pt x="0" y="250136"/>
                </a:lnTo>
                <a:lnTo>
                  <a:pt x="0" y="154125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rapezoid 5">
            <a:extLst>
              <a:ext uri="{FF2B5EF4-FFF2-40B4-BE49-F238E27FC236}">
                <a16:creationId xmlns:a16="http://schemas.microsoft.com/office/drawing/2014/main" id="{DFF86F8E-0837-C300-E220-73D735515571}"/>
              </a:ext>
            </a:extLst>
          </p:cNvPr>
          <p:cNvSpPr/>
          <p:nvPr/>
        </p:nvSpPr>
        <p:spPr>
          <a:xfrm>
            <a:off x="-2106828" y="1057275"/>
            <a:ext cx="1743075" cy="2814637"/>
          </a:xfrm>
          <a:custGeom>
            <a:avLst/>
            <a:gdLst>
              <a:gd name="connsiteX0" fmla="*/ 0 w 6449145"/>
              <a:gd name="connsiteY0" fmla="*/ 6553200 h 6553200"/>
              <a:gd name="connsiteX1" fmla="*/ 0 w 6449145"/>
              <a:gd name="connsiteY1" fmla="*/ 0 h 6553200"/>
              <a:gd name="connsiteX2" fmla="*/ 6449145 w 6449145"/>
              <a:gd name="connsiteY2" fmla="*/ 0 h 6553200"/>
              <a:gd name="connsiteX3" fmla="*/ 6449145 w 6449145"/>
              <a:gd name="connsiteY3" fmla="*/ 6553200 h 6553200"/>
              <a:gd name="connsiteX4" fmla="*/ 0 w 6449145"/>
              <a:gd name="connsiteY4" fmla="*/ 6553200 h 6553200"/>
              <a:gd name="connsiteX0" fmla="*/ 0 w 6449145"/>
              <a:gd name="connsiteY0" fmla="*/ 6832600 h 6832600"/>
              <a:gd name="connsiteX1" fmla="*/ 0 w 6449145"/>
              <a:gd name="connsiteY1" fmla="*/ 2794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12700 w 6449145"/>
              <a:gd name="connsiteY1" fmla="*/ 127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50800 w 6449145"/>
              <a:gd name="connsiteY1" fmla="*/ 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7566745"/>
              <a:gd name="connsiteY0" fmla="*/ 6832600 h 6870700"/>
              <a:gd name="connsiteX1" fmla="*/ 50800 w 7566745"/>
              <a:gd name="connsiteY1" fmla="*/ 0 h 6870700"/>
              <a:gd name="connsiteX2" fmla="*/ 2880445 w 7566745"/>
              <a:gd name="connsiteY2" fmla="*/ 0 h 6870700"/>
              <a:gd name="connsiteX3" fmla="*/ 7566745 w 7566745"/>
              <a:gd name="connsiteY3" fmla="*/ 6870700 h 6870700"/>
              <a:gd name="connsiteX4" fmla="*/ 0 w 7566745"/>
              <a:gd name="connsiteY4" fmla="*/ 6832600 h 6870700"/>
              <a:gd name="connsiteX0" fmla="*/ 1221 w 7567966"/>
              <a:gd name="connsiteY0" fmla="*/ 6832600 h 6870700"/>
              <a:gd name="connsiteX1" fmla="*/ 1221 w 7567966"/>
              <a:gd name="connsiteY1" fmla="*/ 0 h 6870700"/>
              <a:gd name="connsiteX2" fmla="*/ 2881666 w 7567966"/>
              <a:gd name="connsiteY2" fmla="*/ 0 h 6870700"/>
              <a:gd name="connsiteX3" fmla="*/ 7567966 w 7567966"/>
              <a:gd name="connsiteY3" fmla="*/ 6870700 h 6870700"/>
              <a:gd name="connsiteX4" fmla="*/ 1221 w 7567966"/>
              <a:gd name="connsiteY4" fmla="*/ 6832600 h 6870700"/>
              <a:gd name="connsiteX0" fmla="*/ 1221 w 7606066"/>
              <a:gd name="connsiteY0" fmla="*/ 6832600 h 6870700"/>
              <a:gd name="connsiteX1" fmla="*/ 1221 w 7606066"/>
              <a:gd name="connsiteY1" fmla="*/ 0 h 6870700"/>
              <a:gd name="connsiteX2" fmla="*/ 2881666 w 7606066"/>
              <a:gd name="connsiteY2" fmla="*/ 0 h 6870700"/>
              <a:gd name="connsiteX3" fmla="*/ 7606066 w 7606066"/>
              <a:gd name="connsiteY3" fmla="*/ 6870700 h 6870700"/>
              <a:gd name="connsiteX4" fmla="*/ 1221 w 7606066"/>
              <a:gd name="connsiteY4" fmla="*/ 68326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6066" h="6870700">
                <a:moveTo>
                  <a:pt x="1221" y="6832600"/>
                </a:moveTo>
                <a:cubicBezTo>
                  <a:pt x="5454" y="4559300"/>
                  <a:pt x="-3012" y="2273300"/>
                  <a:pt x="1221" y="0"/>
                </a:cubicBezTo>
                <a:lnTo>
                  <a:pt x="2881666" y="0"/>
                </a:lnTo>
                <a:lnTo>
                  <a:pt x="7606066" y="6870700"/>
                </a:lnTo>
                <a:lnTo>
                  <a:pt x="1221" y="68326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F746E-DAC0-F057-8929-32137B59FA0C}"/>
              </a:ext>
            </a:extLst>
          </p:cNvPr>
          <p:cNvSpPr/>
          <p:nvPr/>
        </p:nvSpPr>
        <p:spPr>
          <a:xfrm rot="19505573">
            <a:off x="10924727" y="-1168736"/>
            <a:ext cx="4530109" cy="7282803"/>
          </a:xfrm>
          <a:prstGeom prst="rect">
            <a:avLst/>
          </a:prstGeom>
          <a:solidFill>
            <a:srgbClr val="E13B3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ABDC6-208E-149E-6184-12F56B357083}"/>
              </a:ext>
            </a:extLst>
          </p:cNvPr>
          <p:cNvSpPr txBox="1"/>
          <p:nvPr/>
        </p:nvSpPr>
        <p:spPr>
          <a:xfrm>
            <a:off x="10923962" y="828674"/>
            <a:ext cx="5943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3750" kern="1200" dirty="0">
                <a:solidFill>
                  <a:prstClr val="black"/>
                </a:solidFill>
                <a:latin typeface="Lilita One" panose="02000000000000000000" pitchFamily="2" charset="0"/>
                <a:ea typeface="+mn-ea"/>
                <a:cs typeface="+mn-cs"/>
              </a:rPr>
              <a:t>THIS PISTON IS COATED USING SURFACE TREATMENT  PROCESS CALLED </a:t>
            </a:r>
            <a:r>
              <a:rPr lang="en-IN" sz="37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NITRIDING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A511C-0453-3446-E150-6CDFD0C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63239" y="2114255"/>
            <a:ext cx="88045" cy="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DE1FE-94A8-C711-DB6D-13B2DC12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43999" cy="5143499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4C9A18FC-7D76-6F98-BCB7-E92B4C332C71}"/>
              </a:ext>
            </a:extLst>
          </p:cNvPr>
          <p:cNvSpPr/>
          <p:nvPr/>
        </p:nvSpPr>
        <p:spPr>
          <a:xfrm>
            <a:off x="0" y="-14288"/>
            <a:ext cx="5704550" cy="5172075"/>
          </a:xfrm>
          <a:custGeom>
            <a:avLst/>
            <a:gdLst>
              <a:gd name="connsiteX0" fmla="*/ 0 w 6449145"/>
              <a:gd name="connsiteY0" fmla="*/ 6553200 h 6553200"/>
              <a:gd name="connsiteX1" fmla="*/ 0 w 6449145"/>
              <a:gd name="connsiteY1" fmla="*/ 0 h 6553200"/>
              <a:gd name="connsiteX2" fmla="*/ 6449145 w 6449145"/>
              <a:gd name="connsiteY2" fmla="*/ 0 h 6553200"/>
              <a:gd name="connsiteX3" fmla="*/ 6449145 w 6449145"/>
              <a:gd name="connsiteY3" fmla="*/ 6553200 h 6553200"/>
              <a:gd name="connsiteX4" fmla="*/ 0 w 6449145"/>
              <a:gd name="connsiteY4" fmla="*/ 6553200 h 6553200"/>
              <a:gd name="connsiteX0" fmla="*/ 0 w 6449145"/>
              <a:gd name="connsiteY0" fmla="*/ 6832600 h 6832600"/>
              <a:gd name="connsiteX1" fmla="*/ 0 w 6449145"/>
              <a:gd name="connsiteY1" fmla="*/ 2794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12700 w 6449145"/>
              <a:gd name="connsiteY1" fmla="*/ 127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50800 w 6449145"/>
              <a:gd name="connsiteY1" fmla="*/ 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7566745"/>
              <a:gd name="connsiteY0" fmla="*/ 6832600 h 6870700"/>
              <a:gd name="connsiteX1" fmla="*/ 50800 w 7566745"/>
              <a:gd name="connsiteY1" fmla="*/ 0 h 6870700"/>
              <a:gd name="connsiteX2" fmla="*/ 2880445 w 7566745"/>
              <a:gd name="connsiteY2" fmla="*/ 0 h 6870700"/>
              <a:gd name="connsiteX3" fmla="*/ 7566745 w 7566745"/>
              <a:gd name="connsiteY3" fmla="*/ 6870700 h 6870700"/>
              <a:gd name="connsiteX4" fmla="*/ 0 w 7566745"/>
              <a:gd name="connsiteY4" fmla="*/ 6832600 h 6870700"/>
              <a:gd name="connsiteX0" fmla="*/ 1221 w 7567966"/>
              <a:gd name="connsiteY0" fmla="*/ 6832600 h 6870700"/>
              <a:gd name="connsiteX1" fmla="*/ 1221 w 7567966"/>
              <a:gd name="connsiteY1" fmla="*/ 0 h 6870700"/>
              <a:gd name="connsiteX2" fmla="*/ 2881666 w 7567966"/>
              <a:gd name="connsiteY2" fmla="*/ 0 h 6870700"/>
              <a:gd name="connsiteX3" fmla="*/ 7567966 w 7567966"/>
              <a:gd name="connsiteY3" fmla="*/ 6870700 h 6870700"/>
              <a:gd name="connsiteX4" fmla="*/ 1221 w 7567966"/>
              <a:gd name="connsiteY4" fmla="*/ 6832600 h 6870700"/>
              <a:gd name="connsiteX0" fmla="*/ 1221 w 7606066"/>
              <a:gd name="connsiteY0" fmla="*/ 6832600 h 6870700"/>
              <a:gd name="connsiteX1" fmla="*/ 1221 w 7606066"/>
              <a:gd name="connsiteY1" fmla="*/ 0 h 6870700"/>
              <a:gd name="connsiteX2" fmla="*/ 2881666 w 7606066"/>
              <a:gd name="connsiteY2" fmla="*/ 0 h 6870700"/>
              <a:gd name="connsiteX3" fmla="*/ 7606066 w 7606066"/>
              <a:gd name="connsiteY3" fmla="*/ 6870700 h 6870700"/>
              <a:gd name="connsiteX4" fmla="*/ 1221 w 7606066"/>
              <a:gd name="connsiteY4" fmla="*/ 68326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6066" h="6870700">
                <a:moveTo>
                  <a:pt x="1221" y="6832600"/>
                </a:moveTo>
                <a:cubicBezTo>
                  <a:pt x="5454" y="4559300"/>
                  <a:pt x="-3012" y="2273300"/>
                  <a:pt x="1221" y="0"/>
                </a:cubicBezTo>
                <a:lnTo>
                  <a:pt x="2881666" y="0"/>
                </a:lnTo>
                <a:lnTo>
                  <a:pt x="7606066" y="6870700"/>
                </a:lnTo>
                <a:lnTo>
                  <a:pt x="1221" y="68326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FFCE0-AF2C-D6D5-3617-B5C8779427F1}"/>
              </a:ext>
            </a:extLst>
          </p:cNvPr>
          <p:cNvSpPr/>
          <p:nvPr/>
        </p:nvSpPr>
        <p:spPr>
          <a:xfrm rot="19505573">
            <a:off x="3933533" y="-2696753"/>
            <a:ext cx="5700201" cy="8845180"/>
          </a:xfrm>
          <a:prstGeom prst="rect">
            <a:avLst/>
          </a:prstGeom>
          <a:solidFill>
            <a:srgbClr val="E13B3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1663E-B087-B55A-2F8E-AAB7C26595EE}"/>
              </a:ext>
            </a:extLst>
          </p:cNvPr>
          <p:cNvSpPr txBox="1"/>
          <p:nvPr/>
        </p:nvSpPr>
        <p:spPr>
          <a:xfrm>
            <a:off x="4572000" y="830511"/>
            <a:ext cx="4720733" cy="268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75" dirty="0">
                <a:latin typeface="Lilita One" panose="02000000000000000000" pitchFamily="2" charset="0"/>
              </a:rPr>
              <a:t>THE CRANKSHAFT IS COATED USING SURFACE TREATMENT  PROCESS CALLED </a:t>
            </a:r>
            <a:r>
              <a:rPr lang="en-IN" sz="3375" dirty="0">
                <a:solidFill>
                  <a:schemeClr val="bg1"/>
                </a:solidFill>
                <a:latin typeface="Lilita One" panose="02000000000000000000" pitchFamily="2" charset="0"/>
              </a:rPr>
              <a:t>NITRIDING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981F2-4A2D-FFCE-018B-22850614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428" y="921028"/>
            <a:ext cx="5462848" cy="4131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2AFDE-3890-79BD-F8A6-2AFF4E73DC76}"/>
              </a:ext>
            </a:extLst>
          </p:cNvPr>
          <p:cNvSpPr txBox="1"/>
          <p:nvPr/>
        </p:nvSpPr>
        <p:spPr>
          <a:xfrm>
            <a:off x="667095" y="3910848"/>
            <a:ext cx="2971800" cy="71558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Lilita One" panose="02000000000000000000" pitchFamily="2" charset="0"/>
              </a:rPr>
              <a:t>FACES EXTREME WEAR AND FATIGUE CONDITIONS</a:t>
            </a:r>
            <a:r>
              <a:rPr lang="en-IN" sz="2250" dirty="0">
                <a:solidFill>
                  <a:schemeClr val="bg1"/>
                </a:solidFill>
                <a:latin typeface="Lilita One" panose="02000000000000000000" pitchFamily="2" charset="0"/>
              </a:rPr>
              <a:t> </a:t>
            </a:r>
            <a:r>
              <a:rPr lang="en-IN" sz="2250" b="1" kern="1200" dirty="0">
                <a:solidFill>
                  <a:srgbClr val="E13B3B"/>
                </a:solidFill>
                <a:latin typeface="Lilita One" panose="02000000000000000000" pitchFamily="2" charset="0"/>
                <a:ea typeface="+mn-ea"/>
                <a:cs typeface="+mn-cs"/>
              </a:rPr>
              <a:t>!</a:t>
            </a:r>
            <a:endParaRPr lang="en-IN" sz="2250" dirty="0">
              <a:solidFill>
                <a:schemeClr val="bg1"/>
              </a:solidFill>
              <a:latin typeface="Lilita One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91321-7A8C-60D3-BC89-FB1EBE7C294F}"/>
              </a:ext>
            </a:extLst>
          </p:cNvPr>
          <p:cNvSpPr txBox="1"/>
          <p:nvPr/>
        </p:nvSpPr>
        <p:spPr>
          <a:xfrm>
            <a:off x="173962" y="1147699"/>
            <a:ext cx="2678313" cy="6463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Lilita One" panose="02000000000000000000" pitchFamily="2" charset="0"/>
              </a:rPr>
              <a:t>AISI 1045 FORGED STEEL</a:t>
            </a:r>
          </a:p>
          <a:p>
            <a:pPr algn="ctr"/>
            <a:r>
              <a:rPr lang="en-IN" sz="1800" dirty="0">
                <a:solidFill>
                  <a:schemeClr val="bg1"/>
                </a:solidFill>
                <a:latin typeface="Lilita One" panose="02000000000000000000" pitchFamily="2" charset="0"/>
              </a:rPr>
              <a:t>(~0.5% Carbon)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A3288B7-D065-3D9C-4E5F-83F6BD8FEA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68314" y="1831346"/>
            <a:ext cx="694378" cy="587868"/>
          </a:xfrm>
          <a:prstGeom prst="curvedConnector3">
            <a:avLst>
              <a:gd name="adj1" fmla="val 50000"/>
            </a:avLst>
          </a:prstGeom>
          <a:ln w="38100">
            <a:solidFill>
              <a:srgbClr val="E1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731267D-DE44-EA2E-4E93-B1335E4F857F}"/>
              </a:ext>
            </a:extLst>
          </p:cNvPr>
          <p:cNvCxnSpPr>
            <a:cxnSpLocks/>
          </p:cNvCxnSpPr>
          <p:nvPr/>
        </p:nvCxnSpPr>
        <p:spPr>
          <a:xfrm rot="5400000">
            <a:off x="1330478" y="3325823"/>
            <a:ext cx="687588" cy="482462"/>
          </a:xfrm>
          <a:prstGeom prst="curvedConnector3">
            <a:avLst>
              <a:gd name="adj1" fmla="val 50000"/>
            </a:avLst>
          </a:prstGeom>
          <a:ln w="38100">
            <a:solidFill>
              <a:srgbClr val="E1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2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31C89-8FA7-2946-BDB1-7B81F0C49778}"/>
              </a:ext>
            </a:extLst>
          </p:cNvPr>
          <p:cNvSpPr txBox="1"/>
          <p:nvPr/>
        </p:nvSpPr>
        <p:spPr>
          <a:xfrm>
            <a:off x="2234031" y="0"/>
            <a:ext cx="515924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750" dirty="0">
                <a:solidFill>
                  <a:schemeClr val="bg1"/>
                </a:solidFill>
                <a:latin typeface="Lilita One" panose="02000000000000000000" pitchFamily="2" charset="0"/>
              </a:rPr>
              <a:t>SALT BATH NITRIDING</a:t>
            </a:r>
          </a:p>
        </p:txBody>
      </p:sp>
      <p:sp>
        <p:nvSpPr>
          <p:cNvPr id="4" name="Trapezoid 5">
            <a:extLst>
              <a:ext uri="{FF2B5EF4-FFF2-40B4-BE49-F238E27FC236}">
                <a16:creationId xmlns:a16="http://schemas.microsoft.com/office/drawing/2014/main" id="{431E6536-7BB2-92EC-C8F6-B62B89954495}"/>
              </a:ext>
            </a:extLst>
          </p:cNvPr>
          <p:cNvSpPr/>
          <p:nvPr/>
        </p:nvSpPr>
        <p:spPr>
          <a:xfrm>
            <a:off x="-61076" y="705324"/>
            <a:ext cx="5703634" cy="5113081"/>
          </a:xfrm>
          <a:custGeom>
            <a:avLst/>
            <a:gdLst>
              <a:gd name="connsiteX0" fmla="*/ 0 w 6449145"/>
              <a:gd name="connsiteY0" fmla="*/ 6553200 h 6553200"/>
              <a:gd name="connsiteX1" fmla="*/ 0 w 6449145"/>
              <a:gd name="connsiteY1" fmla="*/ 0 h 6553200"/>
              <a:gd name="connsiteX2" fmla="*/ 6449145 w 6449145"/>
              <a:gd name="connsiteY2" fmla="*/ 0 h 6553200"/>
              <a:gd name="connsiteX3" fmla="*/ 6449145 w 6449145"/>
              <a:gd name="connsiteY3" fmla="*/ 6553200 h 6553200"/>
              <a:gd name="connsiteX4" fmla="*/ 0 w 6449145"/>
              <a:gd name="connsiteY4" fmla="*/ 6553200 h 6553200"/>
              <a:gd name="connsiteX0" fmla="*/ 0 w 6449145"/>
              <a:gd name="connsiteY0" fmla="*/ 6832600 h 6832600"/>
              <a:gd name="connsiteX1" fmla="*/ 0 w 6449145"/>
              <a:gd name="connsiteY1" fmla="*/ 2794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12700 w 6449145"/>
              <a:gd name="connsiteY1" fmla="*/ 1270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6449145"/>
              <a:gd name="connsiteY0" fmla="*/ 6832600 h 6832600"/>
              <a:gd name="connsiteX1" fmla="*/ 50800 w 6449145"/>
              <a:gd name="connsiteY1" fmla="*/ 0 h 6832600"/>
              <a:gd name="connsiteX2" fmla="*/ 2880445 w 6449145"/>
              <a:gd name="connsiteY2" fmla="*/ 0 h 6832600"/>
              <a:gd name="connsiteX3" fmla="*/ 6449145 w 6449145"/>
              <a:gd name="connsiteY3" fmla="*/ 6832600 h 6832600"/>
              <a:gd name="connsiteX4" fmla="*/ 0 w 6449145"/>
              <a:gd name="connsiteY4" fmla="*/ 6832600 h 6832600"/>
              <a:gd name="connsiteX0" fmla="*/ 0 w 7566745"/>
              <a:gd name="connsiteY0" fmla="*/ 6832600 h 6870700"/>
              <a:gd name="connsiteX1" fmla="*/ 50800 w 7566745"/>
              <a:gd name="connsiteY1" fmla="*/ 0 h 6870700"/>
              <a:gd name="connsiteX2" fmla="*/ 2880445 w 7566745"/>
              <a:gd name="connsiteY2" fmla="*/ 0 h 6870700"/>
              <a:gd name="connsiteX3" fmla="*/ 7566745 w 7566745"/>
              <a:gd name="connsiteY3" fmla="*/ 6870700 h 6870700"/>
              <a:gd name="connsiteX4" fmla="*/ 0 w 7566745"/>
              <a:gd name="connsiteY4" fmla="*/ 6832600 h 6870700"/>
              <a:gd name="connsiteX0" fmla="*/ 1221 w 7567966"/>
              <a:gd name="connsiteY0" fmla="*/ 6832600 h 6870700"/>
              <a:gd name="connsiteX1" fmla="*/ 1221 w 7567966"/>
              <a:gd name="connsiteY1" fmla="*/ 0 h 6870700"/>
              <a:gd name="connsiteX2" fmla="*/ 2881666 w 7567966"/>
              <a:gd name="connsiteY2" fmla="*/ 0 h 6870700"/>
              <a:gd name="connsiteX3" fmla="*/ 7567966 w 7567966"/>
              <a:gd name="connsiteY3" fmla="*/ 6870700 h 6870700"/>
              <a:gd name="connsiteX4" fmla="*/ 1221 w 7567966"/>
              <a:gd name="connsiteY4" fmla="*/ 6832600 h 6870700"/>
              <a:gd name="connsiteX0" fmla="*/ 1221 w 7606066"/>
              <a:gd name="connsiteY0" fmla="*/ 6832600 h 6870700"/>
              <a:gd name="connsiteX1" fmla="*/ 1221 w 7606066"/>
              <a:gd name="connsiteY1" fmla="*/ 0 h 6870700"/>
              <a:gd name="connsiteX2" fmla="*/ 2881666 w 7606066"/>
              <a:gd name="connsiteY2" fmla="*/ 0 h 6870700"/>
              <a:gd name="connsiteX3" fmla="*/ 7606066 w 7606066"/>
              <a:gd name="connsiteY3" fmla="*/ 6870700 h 6870700"/>
              <a:gd name="connsiteX4" fmla="*/ 1221 w 7606066"/>
              <a:gd name="connsiteY4" fmla="*/ 6832600 h 6870700"/>
              <a:gd name="connsiteX0" fmla="*/ 1221 w 7606066"/>
              <a:gd name="connsiteY0" fmla="*/ 6832600 h 6870700"/>
              <a:gd name="connsiteX1" fmla="*/ 1221 w 7606066"/>
              <a:gd name="connsiteY1" fmla="*/ 0 h 6870700"/>
              <a:gd name="connsiteX2" fmla="*/ 7325847 w 7606066"/>
              <a:gd name="connsiteY2" fmla="*/ 107756 h 6870700"/>
              <a:gd name="connsiteX3" fmla="*/ 7606066 w 7606066"/>
              <a:gd name="connsiteY3" fmla="*/ 6870700 h 6870700"/>
              <a:gd name="connsiteX4" fmla="*/ 1221 w 7606066"/>
              <a:gd name="connsiteY4" fmla="*/ 6832600 h 6870700"/>
              <a:gd name="connsiteX0" fmla="*/ 1221 w 7606066"/>
              <a:gd name="connsiteY0" fmla="*/ 6832600 h 6870700"/>
              <a:gd name="connsiteX1" fmla="*/ 1221 w 7606066"/>
              <a:gd name="connsiteY1" fmla="*/ 0 h 6870700"/>
              <a:gd name="connsiteX2" fmla="*/ 7502828 w 7606066"/>
              <a:gd name="connsiteY2" fmla="*/ 117551 h 6870700"/>
              <a:gd name="connsiteX3" fmla="*/ 7606066 w 7606066"/>
              <a:gd name="connsiteY3" fmla="*/ 6870700 h 6870700"/>
              <a:gd name="connsiteX4" fmla="*/ 1221 w 7606066"/>
              <a:gd name="connsiteY4" fmla="*/ 6832600 h 6870700"/>
              <a:gd name="connsiteX0" fmla="*/ 0 w 7604845"/>
              <a:gd name="connsiteY0" fmla="*/ 6715049 h 6753149"/>
              <a:gd name="connsiteX1" fmla="*/ 19664 w 7604845"/>
              <a:gd name="connsiteY1" fmla="*/ 19594 h 6753149"/>
              <a:gd name="connsiteX2" fmla="*/ 7501607 w 7604845"/>
              <a:gd name="connsiteY2" fmla="*/ 0 h 6753149"/>
              <a:gd name="connsiteX3" fmla="*/ 7604845 w 7604845"/>
              <a:gd name="connsiteY3" fmla="*/ 6753149 h 6753149"/>
              <a:gd name="connsiteX4" fmla="*/ 0 w 7604845"/>
              <a:gd name="connsiteY4" fmla="*/ 6715049 h 6753149"/>
              <a:gd name="connsiteX0" fmla="*/ 0 w 7604845"/>
              <a:gd name="connsiteY0" fmla="*/ 6754231 h 6792331"/>
              <a:gd name="connsiteX1" fmla="*/ 9832 w 7604845"/>
              <a:gd name="connsiteY1" fmla="*/ 0 h 6792331"/>
              <a:gd name="connsiteX2" fmla="*/ 7501607 w 7604845"/>
              <a:gd name="connsiteY2" fmla="*/ 39182 h 6792331"/>
              <a:gd name="connsiteX3" fmla="*/ 7604845 w 7604845"/>
              <a:gd name="connsiteY3" fmla="*/ 6792331 h 6792331"/>
              <a:gd name="connsiteX4" fmla="*/ 0 w 7604845"/>
              <a:gd name="connsiteY4" fmla="*/ 6754231 h 679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4845" h="6792331">
                <a:moveTo>
                  <a:pt x="0" y="6754231"/>
                </a:moveTo>
                <a:cubicBezTo>
                  <a:pt x="4233" y="4480931"/>
                  <a:pt x="5599" y="2273300"/>
                  <a:pt x="9832" y="0"/>
                </a:cubicBezTo>
                <a:lnTo>
                  <a:pt x="7501607" y="39182"/>
                </a:lnTo>
                <a:lnTo>
                  <a:pt x="7604845" y="6792331"/>
                </a:lnTo>
                <a:lnTo>
                  <a:pt x="0" y="675423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1028" name="Picture 4" descr="Nitriding in non-toxic salts bath: An approach to implement cleaner  production in the metallurgic industry - ScienceDirect">
            <a:extLst>
              <a:ext uri="{FF2B5EF4-FFF2-40B4-BE49-F238E27FC236}">
                <a16:creationId xmlns:a16="http://schemas.microsoft.com/office/drawing/2014/main" id="{72165F01-94B9-7117-2D4C-0DEF0873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02" y="1017639"/>
            <a:ext cx="4392212" cy="39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67F72-3FEF-FC30-5E11-B5C73FFC9539}"/>
              </a:ext>
            </a:extLst>
          </p:cNvPr>
          <p:cNvSpPr txBox="1"/>
          <p:nvPr/>
        </p:nvSpPr>
        <p:spPr>
          <a:xfrm>
            <a:off x="122363" y="1092599"/>
            <a:ext cx="4551846" cy="377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75" dirty="0">
                <a:solidFill>
                  <a:schemeClr val="tx1">
                    <a:lumMod val="95000"/>
                    <a:lumOff val="5000"/>
                  </a:schemeClr>
                </a:solidFill>
                <a:latin typeface="Lilita One" panose="02000000000000000000" pitchFamily="2" charset="0"/>
              </a:rPr>
              <a:t>NITRIDING MIXTURE AND HEATING</a:t>
            </a:r>
          </a:p>
          <a:p>
            <a:r>
              <a:rPr lang="en-IN" sz="2175" dirty="0">
                <a:solidFill>
                  <a:schemeClr val="bg1"/>
                </a:solidFill>
                <a:latin typeface="Lilita One" panose="02000000000000000000" pitchFamily="2" charset="0"/>
              </a:rPr>
              <a:t>Molten Na and K salts, nitrogen-rich compounds, and release of nascent nitrogen atoms at  high temperatures</a:t>
            </a:r>
          </a:p>
          <a:p>
            <a:r>
              <a:rPr lang="en-IN" sz="2175" dirty="0">
                <a:solidFill>
                  <a:schemeClr val="tx1">
                    <a:lumMod val="95000"/>
                    <a:lumOff val="5000"/>
                  </a:schemeClr>
                </a:solidFill>
                <a:latin typeface="Lilita One" panose="02000000000000000000" pitchFamily="2" charset="0"/>
              </a:rPr>
              <a:t>DIFFUSION</a:t>
            </a:r>
          </a:p>
          <a:p>
            <a:r>
              <a:rPr lang="en-IN" sz="2175" dirty="0">
                <a:solidFill>
                  <a:schemeClr val="bg1"/>
                </a:solidFill>
                <a:latin typeface="Lilita One" panose="02000000000000000000" pitchFamily="2" charset="0"/>
              </a:rPr>
              <a:t>Diffusion of Reactive Nascent Nitrogen</a:t>
            </a:r>
          </a:p>
          <a:p>
            <a:r>
              <a:rPr lang="en-IN" sz="2175" dirty="0">
                <a:solidFill>
                  <a:schemeClr val="tx1">
                    <a:lumMod val="95000"/>
                    <a:lumOff val="5000"/>
                  </a:schemeClr>
                </a:solidFill>
                <a:latin typeface="Lilita One" panose="02000000000000000000" pitchFamily="2" charset="0"/>
              </a:rPr>
              <a:t>PROCESS</a:t>
            </a:r>
          </a:p>
          <a:p>
            <a:r>
              <a:rPr lang="en-IN" sz="2175" dirty="0">
                <a:solidFill>
                  <a:schemeClr val="bg1"/>
                </a:solidFill>
                <a:latin typeface="Lilita One" panose="02000000000000000000" pitchFamily="2" charset="0"/>
              </a:rPr>
              <a:t>Formation of diffusion layer of Nitrides (Iron Nitrides in case of the crankshaft) </a:t>
            </a:r>
          </a:p>
        </p:txBody>
      </p:sp>
    </p:spTree>
    <p:extLst>
      <p:ext uri="{BB962C8B-B14F-4D97-AF65-F5344CB8AC3E}">
        <p14:creationId xmlns:p14="http://schemas.microsoft.com/office/powerpoint/2010/main" val="27633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31C89-8FA7-2946-BDB1-7B81F0C49778}"/>
              </a:ext>
            </a:extLst>
          </p:cNvPr>
          <p:cNvSpPr txBox="1"/>
          <p:nvPr/>
        </p:nvSpPr>
        <p:spPr>
          <a:xfrm>
            <a:off x="971051" y="121687"/>
            <a:ext cx="72018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30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MICROSTRUCTURAL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67F72-3FEF-FC30-5E11-B5C73FFC9539}"/>
              </a:ext>
            </a:extLst>
          </p:cNvPr>
          <p:cNvSpPr txBox="1"/>
          <p:nvPr/>
        </p:nvSpPr>
        <p:spPr>
          <a:xfrm>
            <a:off x="-7379372" y="1985698"/>
            <a:ext cx="359123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ION FORMATION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High voltages are applied to generate Nitrogen ions and accelerate it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HEATING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Accelerated ions bombard the workpiece surface and impinge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PROCESS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Ions react with the surface of the workpiece and form a nitride layer</a:t>
            </a:r>
          </a:p>
        </p:txBody>
      </p:sp>
      <p:pic>
        <p:nvPicPr>
          <p:cNvPr id="1026" name="Picture 2" descr="Materials 16 05020 g001 550">
            <a:extLst>
              <a:ext uri="{FF2B5EF4-FFF2-40B4-BE49-F238E27FC236}">
                <a16:creationId xmlns:a16="http://schemas.microsoft.com/office/drawing/2014/main" id="{9D32041C-9CA5-B924-A654-9D254524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041" y="528883"/>
            <a:ext cx="4317195" cy="40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A0FAF-B51B-58CD-AEEF-97CEAF3BF18F}"/>
              </a:ext>
            </a:extLst>
          </p:cNvPr>
          <p:cNvSpPr txBox="1"/>
          <p:nvPr/>
        </p:nvSpPr>
        <p:spPr>
          <a:xfrm>
            <a:off x="339090" y="774290"/>
            <a:ext cx="8465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Firstly, the thickness of the nitrided layer increases as the temperature increases. Because Nitriding involves long-range diffusion and temperature favours the phenomenon</a:t>
            </a:r>
          </a:p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The nitrided layer has an equiaxed grain structure (smaller, spherical grains) because recrystallization happens at the surface, which breaks bigger grains into smaller ones</a:t>
            </a:r>
          </a:p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Ni and Cu precipitation in the nitrided layer hardens and roughens the surface of the crankshaft (Remember Precipitation hardening)</a:t>
            </a:r>
          </a:p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After Nitriding (or any general surface hardening process)Bulk grain structure don’t change, and so do the bulk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76429-B439-C9DC-6671-45C56633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2964180"/>
            <a:ext cx="2587860" cy="1941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47CBF-931E-2730-145D-45FCAC6E6B97}"/>
              </a:ext>
            </a:extLst>
          </p:cNvPr>
          <p:cNvSpPr txBox="1"/>
          <p:nvPr/>
        </p:nvSpPr>
        <p:spPr>
          <a:xfrm>
            <a:off x="3358615" y="2847284"/>
            <a:ext cx="4975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 Salt-bath nitriding is preferably done at a specific temperature, in the range of 500-600 ⁰C. </a:t>
            </a:r>
          </a:p>
          <a:p>
            <a:pPr marL="214313" indent="-214313" defTabSz="685800">
              <a:buClrTx/>
              <a:buFont typeface="Wingdings" panose="05000000000000000000" pitchFamily="2" charset="2"/>
              <a:buChar char="Ø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Here we see, graphical plots for two temperatures, that is 520 and 580 centigrade.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0E262A3-EEF8-E0DC-D707-D0B33BF8CCB9}"/>
              </a:ext>
            </a:extLst>
          </p:cNvPr>
          <p:cNvCxnSpPr>
            <a:cxnSpLocks/>
          </p:cNvCxnSpPr>
          <p:nvPr/>
        </p:nvCxnSpPr>
        <p:spPr>
          <a:xfrm>
            <a:off x="3017521" y="3935094"/>
            <a:ext cx="682190" cy="434117"/>
          </a:xfrm>
          <a:prstGeom prst="curvedConnector3">
            <a:avLst/>
          </a:prstGeom>
          <a:ln w="38100">
            <a:solidFill>
              <a:srgbClr val="E1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66F9CE-A560-1E60-6935-004BAA35C4C7}"/>
              </a:ext>
            </a:extLst>
          </p:cNvPr>
          <p:cNvSpPr txBox="1"/>
          <p:nvPr/>
        </p:nvSpPr>
        <p:spPr>
          <a:xfrm>
            <a:off x="3747636" y="4080161"/>
            <a:ext cx="2691264" cy="10156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15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Before the process of nitriding, the Microstructure of AISI 1045 steel looks like this</a:t>
            </a:r>
          </a:p>
        </p:txBody>
      </p:sp>
    </p:spTree>
    <p:extLst>
      <p:ext uri="{BB962C8B-B14F-4D97-AF65-F5344CB8AC3E}">
        <p14:creationId xmlns:p14="http://schemas.microsoft.com/office/powerpoint/2010/main" val="295081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67F72-3FEF-FC30-5E11-B5C73FFC9539}"/>
              </a:ext>
            </a:extLst>
          </p:cNvPr>
          <p:cNvSpPr txBox="1"/>
          <p:nvPr/>
        </p:nvSpPr>
        <p:spPr>
          <a:xfrm>
            <a:off x="-7379372" y="1985698"/>
            <a:ext cx="359123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ION FORMATION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High voltages are applied to generate Nitrogen ions and accelerate it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HEATING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Accelerated ions bombard the workpiece surface and impinge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Lilita One" panose="02000000000000000000" pitchFamily="2" charset="0"/>
                <a:ea typeface="+mn-ea"/>
                <a:cs typeface="+mn-cs"/>
              </a:rPr>
              <a:t>PROCESS</a:t>
            </a:r>
          </a:p>
          <a:p>
            <a:pPr algn="just" defTabSz="685800">
              <a:buClrTx/>
            </a:pPr>
            <a:r>
              <a:rPr lang="en-IN" sz="21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Ions react with the surface of the workpiece and form a nitride layer</a:t>
            </a:r>
          </a:p>
        </p:txBody>
      </p:sp>
      <p:pic>
        <p:nvPicPr>
          <p:cNvPr id="1026" name="Picture 2" descr="Materials 16 05020 g001 550">
            <a:extLst>
              <a:ext uri="{FF2B5EF4-FFF2-40B4-BE49-F238E27FC236}">
                <a16:creationId xmlns:a16="http://schemas.microsoft.com/office/drawing/2014/main" id="{9D32041C-9CA5-B924-A654-9D254524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041" y="528883"/>
            <a:ext cx="4317195" cy="40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48483-C64D-9607-7046-E0C6F7C6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1" y="151047"/>
            <a:ext cx="5767504" cy="40839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72CBC7-3327-3BB6-A8FF-2323CB4A5CEE}"/>
              </a:ext>
            </a:extLst>
          </p:cNvPr>
          <p:cNvCxnSpPr>
            <a:cxnSpLocks/>
          </p:cNvCxnSpPr>
          <p:nvPr/>
        </p:nvCxnSpPr>
        <p:spPr>
          <a:xfrm>
            <a:off x="2302894" y="-30481"/>
            <a:ext cx="0" cy="4446977"/>
          </a:xfrm>
          <a:prstGeom prst="line">
            <a:avLst/>
          </a:prstGeom>
          <a:ln w="38100">
            <a:solidFill>
              <a:srgbClr val="E13B3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F3310E-05D2-2F3F-9454-56FDE8631065}"/>
              </a:ext>
            </a:extLst>
          </p:cNvPr>
          <p:cNvCxnSpPr>
            <a:cxnSpLocks/>
          </p:cNvCxnSpPr>
          <p:nvPr/>
        </p:nvCxnSpPr>
        <p:spPr>
          <a:xfrm>
            <a:off x="1876174" y="-30481"/>
            <a:ext cx="0" cy="4446977"/>
          </a:xfrm>
          <a:prstGeom prst="line">
            <a:avLst/>
          </a:prstGeom>
          <a:ln w="38100">
            <a:solidFill>
              <a:srgbClr val="E13B3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4924F-D4D3-6E36-C56A-AED5F02A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36" y="791490"/>
            <a:ext cx="2725889" cy="2218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30965-944F-BC50-F09A-DD9464EDD647}"/>
              </a:ext>
            </a:extLst>
          </p:cNvPr>
          <p:cNvSpPr txBox="1"/>
          <p:nvPr/>
        </p:nvSpPr>
        <p:spPr>
          <a:xfrm>
            <a:off x="6590464" y="3238500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1500" kern="1200" dirty="0">
                <a:solidFill>
                  <a:srgbClr val="00B050"/>
                </a:solidFill>
                <a:latin typeface="Lilita One" panose="02000000000000000000" pitchFamily="2" charset="0"/>
                <a:ea typeface="+mn-ea"/>
                <a:cs typeface="+mn-cs"/>
              </a:rPr>
              <a:t>Observe - </a:t>
            </a:r>
            <a:r>
              <a:rPr lang="en-IN" sz="15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Different phases at different depths of nitrided layer (After Nitriding)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C1D00-16B7-58FA-018E-C2F28A2B3341}"/>
              </a:ext>
            </a:extLst>
          </p:cNvPr>
          <p:cNvSpPr txBox="1"/>
          <p:nvPr/>
        </p:nvSpPr>
        <p:spPr>
          <a:xfrm>
            <a:off x="1578895" y="4496162"/>
            <a:ext cx="292691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Phase Diagram of Fe-N system</a:t>
            </a:r>
          </a:p>
        </p:txBody>
      </p:sp>
    </p:spTree>
    <p:extLst>
      <p:ext uri="{BB962C8B-B14F-4D97-AF65-F5344CB8AC3E}">
        <p14:creationId xmlns:p14="http://schemas.microsoft.com/office/powerpoint/2010/main" val="358468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31C89-8FA7-2946-BDB1-7B81F0C49778}"/>
              </a:ext>
            </a:extLst>
          </p:cNvPr>
          <p:cNvSpPr txBox="1"/>
          <p:nvPr/>
        </p:nvSpPr>
        <p:spPr>
          <a:xfrm>
            <a:off x="971051" y="121687"/>
            <a:ext cx="720189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262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WHAT DOES THE ANALYSIS GIVE US?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A0FAF-B51B-58CD-AEEF-97CEAF3BF18F}"/>
              </a:ext>
            </a:extLst>
          </p:cNvPr>
          <p:cNvSpPr txBox="1"/>
          <p:nvPr/>
        </p:nvSpPr>
        <p:spPr>
          <a:xfrm>
            <a:off x="339090" y="739664"/>
            <a:ext cx="8465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Chemical Composition of the surface </a:t>
            </a:r>
            <a:r>
              <a:rPr lang="en-IN" sz="1800" kern="1200" dirty="0">
                <a:solidFill>
                  <a:srgbClr val="00B050"/>
                </a:solidFill>
                <a:latin typeface="Lilita One" panose="02000000000000000000" pitchFamily="2" charset="0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rgbClr val="00B050"/>
                </a:solidFill>
                <a:latin typeface="Lilita One" panose="02000000000000000000" pitchFamily="2" charset="0"/>
                <a:ea typeface="+mn-ea"/>
                <a:cs typeface="+mn-cs"/>
              </a:rPr>
              <a:t>→ </a:t>
            </a:r>
            <a:r>
              <a:rPr lang="en-IN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New &amp; enhanced properties </a:t>
            </a:r>
          </a:p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Fatique resistance – Presence of </a:t>
            </a:r>
            <a:r>
              <a:rPr lang="en-IN" sz="1800" kern="1200" dirty="0">
                <a:solidFill>
                  <a:srgbClr val="FFFFFF"/>
                </a:solidFill>
                <a:latin typeface="Lilita One" panose="02000000000000000000" pitchFamily="2" charset="0"/>
                <a:ea typeface="+mn-ea"/>
                <a:cs typeface="+mn-cs"/>
              </a:rPr>
              <a:t>ε-Fe</a:t>
            </a:r>
            <a:r>
              <a:rPr lang="en-IN" sz="1800" kern="1200" baseline="-25000" dirty="0">
                <a:solidFill>
                  <a:srgbClr val="FFFFFF"/>
                </a:solidFill>
                <a:latin typeface="Lilita One" panose="02000000000000000000" pitchFamily="2" charset="0"/>
                <a:ea typeface="+mn-ea"/>
                <a:cs typeface="+mn-cs"/>
              </a:rPr>
              <a:t>2-3</a:t>
            </a:r>
            <a:r>
              <a:rPr lang="en-IN" sz="1800" kern="1200" dirty="0">
                <a:solidFill>
                  <a:srgbClr val="FFFFFF"/>
                </a:solidFill>
                <a:latin typeface="Lilita One" panose="02000000000000000000" pitchFamily="2" charset="0"/>
                <a:ea typeface="+mn-ea"/>
                <a:cs typeface="+mn-cs"/>
              </a:rPr>
              <a:t>N provides good amount residual comp. force</a:t>
            </a:r>
          </a:p>
          <a:p>
            <a:pPr marL="214313" indent="-214313" algn="just" defTabSz="685800">
              <a:buClrTx/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rgbClr val="FFFFFF"/>
                </a:solidFill>
                <a:latin typeface="Lilita One" panose="02000000000000000000" pitchFamily="2" charset="0"/>
                <a:ea typeface="+mn-ea"/>
                <a:cs typeface="+mn-cs"/>
              </a:rPr>
              <a:t>Microhardness Variations (Hardness Measuring Unit: HV – Vickers Hardness)</a:t>
            </a:r>
          </a:p>
          <a:p>
            <a:pPr marL="600075" lvl="1" indent="-257175" algn="just" defTabSz="685800">
              <a:buClrTx/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Temperature of nitriding and time of exposure (Coarsening of precipitates)</a:t>
            </a:r>
          </a:p>
          <a:p>
            <a:pPr marL="600075" lvl="1" indent="-257175" algn="just" defTabSz="685800">
              <a:buClrTx/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Depth from the surface (Compound to diffusion layer)</a:t>
            </a:r>
          </a:p>
          <a:p>
            <a:pPr algn="just"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Hardness purely depends on nitriding time when temperature is kept constant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B5315-013A-0317-93D9-3E9342EDD671}"/>
              </a:ext>
            </a:extLst>
          </p:cNvPr>
          <p:cNvSpPr txBox="1"/>
          <p:nvPr/>
        </p:nvSpPr>
        <p:spPr>
          <a:xfrm>
            <a:off x="1583740" y="3249358"/>
            <a:ext cx="597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2"/>
                </a:solidFill>
                <a:latin typeface="Lilita One" panose="02000000000000000000" pitchFamily="2" charset="0"/>
              </a:rPr>
              <a:t>LETS GET INTO GRAPHS !!!</a:t>
            </a:r>
          </a:p>
        </p:txBody>
      </p:sp>
    </p:spTree>
    <p:extLst>
      <p:ext uri="{BB962C8B-B14F-4D97-AF65-F5344CB8AC3E}">
        <p14:creationId xmlns:p14="http://schemas.microsoft.com/office/powerpoint/2010/main" val="336187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E2DF8E-B57F-48BD-805A-688C5273D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97"/>
          <a:stretch/>
        </p:blipFill>
        <p:spPr>
          <a:xfrm>
            <a:off x="256223" y="176555"/>
            <a:ext cx="3258188" cy="22379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F1DDF7-9F1F-5E13-4A34-87B702679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36"/>
          <a:stretch/>
        </p:blipFill>
        <p:spPr>
          <a:xfrm>
            <a:off x="256223" y="2728970"/>
            <a:ext cx="3258188" cy="2223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C9BF0-EA81-CB07-71D9-9F9E5DB229DC}"/>
              </a:ext>
            </a:extLst>
          </p:cNvPr>
          <p:cNvSpPr txBox="1"/>
          <p:nvPr/>
        </p:nvSpPr>
        <p:spPr>
          <a:xfrm>
            <a:off x="3954715" y="654983"/>
            <a:ext cx="474898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575" dirty="0">
                <a:solidFill>
                  <a:schemeClr val="bg1"/>
                </a:solidFill>
                <a:latin typeface="Lilita One" panose="02000000000000000000" pitchFamily="2" charset="0"/>
              </a:rPr>
              <a:t>For a particular Temperature, hardness decreases as depth increases → Concentration of nitrides decreases</a:t>
            </a:r>
          </a:p>
          <a:p>
            <a:pPr marL="214313" indent="-2143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575" dirty="0">
                <a:solidFill>
                  <a:schemeClr val="bg1"/>
                </a:solidFill>
                <a:latin typeface="Lilita One" panose="02000000000000000000" pitchFamily="2" charset="0"/>
              </a:rPr>
              <a:t>Also for a particular depth (lower depths) hardness is higher for higher nitriding time </a:t>
            </a:r>
            <a:r>
              <a:rPr lang="en-IN" sz="1575" dirty="0">
                <a:solidFill>
                  <a:srgbClr val="FF0000"/>
                </a:solidFill>
                <a:latin typeface="Lilita One" panose="02000000000000000000" pitchFamily="2" charset="0"/>
              </a:rPr>
              <a:t>(Red line)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3D1ED-911E-C907-2254-FB0A59426384}"/>
              </a:ext>
            </a:extLst>
          </p:cNvPr>
          <p:cNvCxnSpPr>
            <a:cxnSpLocks/>
          </p:cNvCxnSpPr>
          <p:nvPr/>
        </p:nvCxnSpPr>
        <p:spPr>
          <a:xfrm flipV="1">
            <a:off x="1106129" y="58522"/>
            <a:ext cx="0" cy="251322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16C4B3-D5EF-2761-14D3-4BECF43BE105}"/>
              </a:ext>
            </a:extLst>
          </p:cNvPr>
          <p:cNvSpPr txBox="1"/>
          <p:nvPr/>
        </p:nvSpPr>
        <p:spPr>
          <a:xfrm>
            <a:off x="3954715" y="3132712"/>
            <a:ext cx="47489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575" dirty="0">
                <a:solidFill>
                  <a:srgbClr val="00B050"/>
                </a:solidFill>
                <a:latin typeface="Lilita One" panose="02000000000000000000" pitchFamily="2" charset="0"/>
              </a:rPr>
              <a:t>Observe: </a:t>
            </a:r>
            <a:r>
              <a:rPr lang="en-IN" sz="1575" dirty="0">
                <a:solidFill>
                  <a:schemeClr val="bg1"/>
                </a:solidFill>
                <a:latin typeface="Lilita One" panose="02000000000000000000" pitchFamily="2" charset="0"/>
              </a:rPr>
              <a:t>Hardness remains almost constant at high-end depths (here for example at 400 μm), because a very negligible amount of N is present at these depths at any time of exposure</a:t>
            </a:r>
          </a:p>
        </p:txBody>
      </p:sp>
    </p:spTree>
    <p:extLst>
      <p:ext uri="{BB962C8B-B14F-4D97-AF65-F5344CB8AC3E}">
        <p14:creationId xmlns:p14="http://schemas.microsoft.com/office/powerpoint/2010/main" val="33095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8EBD-26B3-17B8-E5FB-10738DC80A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N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C88608-DD26-9D9C-E1C2-B7389966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3" y="293565"/>
            <a:ext cx="3225858" cy="2351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5A207-069A-AEF8-5B2A-AE6AA9DB71A2}"/>
              </a:ext>
            </a:extLst>
          </p:cNvPr>
          <p:cNvSpPr txBox="1"/>
          <p:nvPr/>
        </p:nvSpPr>
        <p:spPr>
          <a:xfrm>
            <a:off x="3802963" y="536996"/>
            <a:ext cx="4909067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IN" sz="157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Graph representing Increase in Microhardness vs N-time for two different temperatures(520 and 580 ⁰C)</a:t>
            </a:r>
            <a:endParaRPr lang="en-IN" sz="1575" kern="1200" dirty="0">
              <a:solidFill>
                <a:srgbClr val="FF0000"/>
              </a:solidFill>
              <a:latin typeface="Lilita One" panose="02000000000000000000" pitchFamily="2" charset="0"/>
              <a:ea typeface="+mn-ea"/>
              <a:cs typeface="+mn-cs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712A9EA-2D2C-6EDF-C843-2588DAB9B810}"/>
              </a:ext>
            </a:extLst>
          </p:cNvPr>
          <p:cNvCxnSpPr>
            <a:cxnSpLocks/>
          </p:cNvCxnSpPr>
          <p:nvPr/>
        </p:nvCxnSpPr>
        <p:spPr>
          <a:xfrm>
            <a:off x="2888148" y="826324"/>
            <a:ext cx="1252526" cy="1065257"/>
          </a:xfrm>
          <a:prstGeom prst="curvedConnector3">
            <a:avLst/>
          </a:prstGeom>
          <a:ln w="38100">
            <a:solidFill>
              <a:srgbClr val="E1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C52724-53D3-2D2B-AA62-DBD2047979CC}"/>
              </a:ext>
            </a:extLst>
          </p:cNvPr>
          <p:cNvSpPr txBox="1"/>
          <p:nvPr/>
        </p:nvSpPr>
        <p:spPr>
          <a:xfrm>
            <a:off x="4140674" y="1480706"/>
            <a:ext cx="3546988" cy="888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1725" kern="1200" dirty="0">
                <a:solidFill>
                  <a:srgbClr val="00B050"/>
                </a:solidFill>
                <a:latin typeface="Lilita One" panose="02000000000000000000" pitchFamily="2" charset="0"/>
                <a:ea typeface="+mn-ea"/>
                <a:cs typeface="+mn-cs"/>
              </a:rPr>
              <a:t>One interesting observation: </a:t>
            </a:r>
            <a:r>
              <a:rPr lang="en-IN" sz="1725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At higher temperatures and higher nitriding time, an anomaly occurred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59C4C-4804-8777-BF02-182ED9D5C392}"/>
              </a:ext>
            </a:extLst>
          </p:cNvPr>
          <p:cNvSpPr txBox="1"/>
          <p:nvPr/>
        </p:nvSpPr>
        <p:spPr>
          <a:xfrm>
            <a:off x="368710" y="2912807"/>
            <a:ext cx="806736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IN" sz="1650" kern="1200" dirty="0">
                <a:solidFill>
                  <a:srgbClr val="00B050"/>
                </a:solidFill>
                <a:latin typeface="Lilita One" panose="02000000000000000000" pitchFamily="2" charset="0"/>
                <a:ea typeface="+mn-ea"/>
                <a:cs typeface="+mn-cs"/>
              </a:rPr>
              <a:t>Why this happened?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When exposed to more time and high temperatures, the conditions favor the formation of large nitride precipitates, reducing the density of precipitates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IN" sz="1650" kern="1200" dirty="0">
                <a:solidFill>
                  <a:prstClr val="white"/>
                </a:solidFill>
                <a:latin typeface="Lilita One" panose="02000000000000000000" pitchFamily="2" charset="0"/>
                <a:ea typeface="+mn-ea"/>
                <a:cs typeface="+mn-cs"/>
              </a:rPr>
              <a:t>Dislocations now move freely due to reduced density of obstructions and reduced the hardness</a:t>
            </a:r>
          </a:p>
        </p:txBody>
      </p:sp>
    </p:spTree>
    <p:extLst>
      <p:ext uri="{BB962C8B-B14F-4D97-AF65-F5344CB8AC3E}">
        <p14:creationId xmlns:p14="http://schemas.microsoft.com/office/powerpoint/2010/main" val="339034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70E92-E6C2-3081-C8BC-4616507B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5" y="-12178"/>
            <a:ext cx="7665395" cy="5155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E04728-08E6-F944-B21A-E08DEAD81BED}"/>
              </a:ext>
            </a:extLst>
          </p:cNvPr>
          <p:cNvSpPr/>
          <p:nvPr/>
        </p:nvSpPr>
        <p:spPr>
          <a:xfrm>
            <a:off x="730250" y="3825850"/>
            <a:ext cx="7647289" cy="11901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24FD7-F7FA-87A5-6461-0C1AEEA4C20E}"/>
              </a:ext>
            </a:extLst>
          </p:cNvPr>
          <p:cNvSpPr/>
          <p:nvPr/>
        </p:nvSpPr>
        <p:spPr>
          <a:xfrm>
            <a:off x="6746427" y="4561382"/>
            <a:ext cx="1503747" cy="3251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04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C4A10E-9786-94DA-4EDB-D08CB2133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689" y="753467"/>
            <a:ext cx="8624621" cy="69262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It is a field that focuses on surface modifications to enhance the surface properties without affecting bulk properties(Not even its microstructural nature!!!)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EF7BD-CEF5-73C1-D451-6924B74DF529}"/>
              </a:ext>
            </a:extLst>
          </p:cNvPr>
          <p:cNvSpPr txBox="1"/>
          <p:nvPr/>
        </p:nvSpPr>
        <p:spPr>
          <a:xfrm>
            <a:off x="294437" y="212141"/>
            <a:ext cx="8555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tx1"/>
                </a:solidFill>
                <a:latin typeface="Russo One" panose="020B0604020202020204" charset="0"/>
              </a:rPr>
              <a:t>SURFACE ENGINEERING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3DD4F9-4F50-EE98-DFCD-8136CDB8A821}"/>
              </a:ext>
            </a:extLst>
          </p:cNvPr>
          <p:cNvGrpSpPr/>
          <p:nvPr/>
        </p:nvGrpSpPr>
        <p:grpSpPr>
          <a:xfrm>
            <a:off x="116585" y="1465024"/>
            <a:ext cx="7667244" cy="3092175"/>
            <a:chOff x="259689" y="1412361"/>
            <a:chExt cx="7667244" cy="30921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F3C953-1A4E-0A1F-31C2-741E4A506275}"/>
                </a:ext>
              </a:extLst>
            </p:cNvPr>
            <p:cNvSpPr txBox="1"/>
            <p:nvPr/>
          </p:nvSpPr>
          <p:spPr>
            <a:xfrm>
              <a:off x="3046476" y="1867854"/>
              <a:ext cx="2538678" cy="33855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  <a:latin typeface="Sofia Sans" panose="020B0604020202020204" charset="0"/>
                </a:rPr>
                <a:t>SURFACE ENGINEERING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A717438-DFA0-AF2A-12FF-5E064E39EEDC}"/>
                </a:ext>
              </a:extLst>
            </p:cNvPr>
            <p:cNvSpPr/>
            <p:nvPr/>
          </p:nvSpPr>
          <p:spPr>
            <a:xfrm rot="5400000">
              <a:off x="4338930" y="241260"/>
              <a:ext cx="466135" cy="4396435"/>
            </a:xfrm>
            <a:prstGeom prst="leftBrace">
              <a:avLst>
                <a:gd name="adj1" fmla="val 8333"/>
                <a:gd name="adj2" fmla="val 5599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CEAFA4-7577-B013-2F66-5D877AF81E3A}"/>
                </a:ext>
              </a:extLst>
            </p:cNvPr>
            <p:cNvSpPr txBox="1"/>
            <p:nvPr/>
          </p:nvSpPr>
          <p:spPr>
            <a:xfrm>
              <a:off x="1474016" y="2680838"/>
              <a:ext cx="1799539" cy="52322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MICROSTRUCTURAL MODIFICATION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EE077D-AF34-6DE2-3A19-F95E850236C5}"/>
                </a:ext>
              </a:extLst>
            </p:cNvPr>
            <p:cNvSpPr txBox="1"/>
            <p:nvPr/>
          </p:nvSpPr>
          <p:spPr>
            <a:xfrm>
              <a:off x="5870446" y="2680838"/>
              <a:ext cx="1799539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COMPOSITIONAL MODIFICATION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B21AF6AF-3423-A22A-A955-FBAD8F8C72F2}"/>
                </a:ext>
              </a:extLst>
            </p:cNvPr>
            <p:cNvSpPr/>
            <p:nvPr/>
          </p:nvSpPr>
          <p:spPr>
            <a:xfrm rot="5400000">
              <a:off x="2220161" y="2020823"/>
              <a:ext cx="307238" cy="267370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0A5EB6-D612-2E7F-D6A8-D6346A95544E}"/>
                </a:ext>
              </a:extLst>
            </p:cNvPr>
            <p:cNvSpPr txBox="1"/>
            <p:nvPr/>
          </p:nvSpPr>
          <p:spPr>
            <a:xfrm>
              <a:off x="259689" y="3519590"/>
              <a:ext cx="1876349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300" dirty="0">
                  <a:solidFill>
                    <a:schemeClr val="tx1"/>
                  </a:solidFill>
                  <a:latin typeface="Sofia Sans" panose="020B0604020202020204" charset="0"/>
                </a:rPr>
                <a:t>SURFACE HARDENING TECHNIQUES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B6788D-87C5-2A37-E48C-5F52EFDD1F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3778" y="3264207"/>
              <a:ext cx="0" cy="948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AB783A-5162-BC86-B38A-63931BD840F0}"/>
                </a:ext>
              </a:extLst>
            </p:cNvPr>
            <p:cNvSpPr txBox="1"/>
            <p:nvPr/>
          </p:nvSpPr>
          <p:spPr>
            <a:xfrm>
              <a:off x="1519119" y="4212148"/>
              <a:ext cx="1709319" cy="2923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300" dirty="0">
                  <a:solidFill>
                    <a:schemeClr val="tx1"/>
                  </a:solidFill>
                  <a:latin typeface="Sofia Sans" panose="020B0604020202020204" charset="0"/>
                </a:rPr>
                <a:t>SURFACE MELTING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72D20-3491-5EF8-9F9E-97574FD908B3}"/>
                </a:ext>
              </a:extLst>
            </p:cNvPr>
            <p:cNvSpPr txBox="1"/>
            <p:nvPr/>
          </p:nvSpPr>
          <p:spPr>
            <a:xfrm>
              <a:off x="3046476" y="3519590"/>
              <a:ext cx="1328315" cy="2923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300" dirty="0">
                  <a:solidFill>
                    <a:schemeClr val="tx1"/>
                  </a:solidFill>
                  <a:latin typeface="Sofia Sans" panose="020B0604020202020204" charset="0"/>
                </a:rPr>
                <a:t>SHOT PEENING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CF1CB1-6431-80E4-C7A9-CDC82C388D88}"/>
                </a:ext>
              </a:extLst>
            </p:cNvPr>
            <p:cNvCxnSpPr>
              <a:cxnSpLocks/>
            </p:cNvCxnSpPr>
            <p:nvPr/>
          </p:nvCxnSpPr>
          <p:spPr>
            <a:xfrm>
              <a:off x="6795814" y="3204058"/>
              <a:ext cx="0" cy="5617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E641A3-38A2-CE06-3C7D-1C94BA8F0976}"/>
                </a:ext>
              </a:extLst>
            </p:cNvPr>
            <p:cNvSpPr txBox="1"/>
            <p:nvPr/>
          </p:nvSpPr>
          <p:spPr>
            <a:xfrm>
              <a:off x="5613496" y="3738557"/>
              <a:ext cx="2313437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300" dirty="0">
                  <a:solidFill>
                    <a:schemeClr val="tx1"/>
                  </a:solidFill>
                  <a:latin typeface="Sofia Sans" panose="020B0604020202020204" charset="0"/>
                </a:rPr>
                <a:t>ALL KINDS OF COATING AND DEPOSITION PROCESSES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1A1F5A2-482F-8B91-813B-4DBB38AEE3B1}"/>
                </a:ext>
              </a:extLst>
            </p:cNvPr>
            <p:cNvSpPr/>
            <p:nvPr/>
          </p:nvSpPr>
          <p:spPr>
            <a:xfrm>
              <a:off x="5585154" y="1542276"/>
              <a:ext cx="256950" cy="77129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7589D-0F90-0AB5-5CC6-5AD7CB02065D}"/>
                </a:ext>
              </a:extLst>
            </p:cNvPr>
            <p:cNvSpPr txBox="1"/>
            <p:nvPr/>
          </p:nvSpPr>
          <p:spPr>
            <a:xfrm>
              <a:off x="5842104" y="1412361"/>
              <a:ext cx="2026310" cy="30777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PHYSICAL METHODS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3BF2A-D331-B7D5-C8A9-61A49FD50769}"/>
                </a:ext>
              </a:extLst>
            </p:cNvPr>
            <p:cNvSpPr txBox="1"/>
            <p:nvPr/>
          </p:nvSpPr>
          <p:spPr>
            <a:xfrm>
              <a:off x="5842104" y="2043834"/>
              <a:ext cx="2026310" cy="307777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CHEMICAL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948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732210-24FB-CBA6-78CC-E75E53D25F94}"/>
              </a:ext>
            </a:extLst>
          </p:cNvPr>
          <p:cNvSpPr txBox="1"/>
          <p:nvPr/>
        </p:nvSpPr>
        <p:spPr>
          <a:xfrm>
            <a:off x="1708099" y="146303"/>
            <a:ext cx="572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Russo One" panose="020B0604020202020204" charset="0"/>
              </a:rPr>
              <a:t>CASE STUDY ON ETCHING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0BC91-0785-A812-0EB2-B070193C13E2}"/>
              </a:ext>
            </a:extLst>
          </p:cNvPr>
          <p:cNvSpPr txBox="1"/>
          <p:nvPr/>
        </p:nvSpPr>
        <p:spPr>
          <a:xfrm>
            <a:off x="321868" y="699277"/>
            <a:ext cx="8361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effectLst/>
                <a:latin typeface="Sofia Sans" panose="020B0604020202020204" charset="0"/>
                <a:ea typeface="Calibri" panose="020F0502020204030204" pitchFamily="34" charset="0"/>
              </a:rPr>
              <a:t>Metal etching is a metal removal process that uses various methods to configure complex, intricate, and highly accurate components and shapes.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Sofia Sans" panose="020B0604020202020204" charset="0"/>
                <a:ea typeface="Calibri" panose="020F0502020204030204" pitchFamily="34" charset="0"/>
              </a:rPr>
              <a:t>We will spotlight a specific type of etching, that is </a:t>
            </a:r>
            <a:r>
              <a:rPr lang="en-IN" sz="1600" dirty="0">
                <a:solidFill>
                  <a:srgbClr val="00B050"/>
                </a:solidFill>
                <a:latin typeface="Sofia Sans" panose="020B0604020202020204" charset="0"/>
                <a:ea typeface="Calibri" panose="020F0502020204030204" pitchFamily="34" charset="0"/>
              </a:rPr>
              <a:t>chemical etching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Chemical etching is a method of compositional modification that utilizes corrosive metals to etch. Also known as </a:t>
            </a:r>
            <a:r>
              <a:rPr lang="en-US" sz="1600" dirty="0">
                <a:solidFill>
                  <a:srgbClr val="00B050"/>
                </a:solidFill>
                <a:latin typeface="Sofia Sans" panose="020B0604020202020204" charset="0"/>
              </a:rPr>
              <a:t>chemical milling</a:t>
            </a: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, chemical etching is a subtractive sheet metal machining process that can create complex and highly accurate precision components from almost any metal.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Russo One" panose="020B0604020202020204" charset="0"/>
            </a:endParaRPr>
          </a:p>
        </p:txBody>
      </p:sp>
      <p:pic>
        <p:nvPicPr>
          <p:cNvPr id="1026" name="Picture 2" descr="Chemical Etching Process Step-by-Step - Precision Micro">
            <a:extLst>
              <a:ext uri="{FF2B5EF4-FFF2-40B4-BE49-F238E27FC236}">
                <a16:creationId xmlns:a16="http://schemas.microsoft.com/office/drawing/2014/main" id="{3409AEB8-A75B-C8AB-C33A-0AD77FFA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" y="2571195"/>
            <a:ext cx="3675061" cy="2572305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46D12-343E-4107-5D1E-12CB4BE91C9F}"/>
              </a:ext>
            </a:extLst>
          </p:cNvPr>
          <p:cNvSpPr txBox="1"/>
          <p:nvPr/>
        </p:nvSpPr>
        <p:spPr>
          <a:xfrm>
            <a:off x="4081882" y="2838298"/>
            <a:ext cx="4601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IN" sz="2200" dirty="0">
                <a:solidFill>
                  <a:schemeClr val="bg2"/>
                </a:solidFill>
                <a:latin typeface="Russo One" panose="020B0604020202020204" charset="0"/>
              </a:rPr>
              <a:t>The case study is to analyze the </a:t>
            </a:r>
            <a:r>
              <a:rPr lang="en-US" sz="2200" dirty="0">
                <a:solidFill>
                  <a:srgbClr val="00B050"/>
                </a:solidFill>
                <a:latin typeface="Russo One" panose="020B0604020202020204" charset="0"/>
              </a:rPr>
              <a:t>increase in shear strength of glued metallic surfaces </a:t>
            </a:r>
            <a:r>
              <a:rPr lang="en-US" sz="2200" dirty="0">
                <a:solidFill>
                  <a:schemeClr val="bg2"/>
                </a:solidFill>
                <a:latin typeface="Russo One" panose="020B0604020202020204" charset="0"/>
              </a:rPr>
              <a:t>using adhesive(DP 420 black)</a:t>
            </a:r>
            <a:endParaRPr lang="en-IN" sz="2200" dirty="0">
              <a:solidFill>
                <a:schemeClr val="bg2"/>
              </a:solidFill>
              <a:latin typeface="Russo One" panose="020B0604020202020204" charset="0"/>
            </a:endParaRPr>
          </a:p>
        </p:txBody>
      </p:sp>
      <p:grpSp>
        <p:nvGrpSpPr>
          <p:cNvPr id="13" name="Google Shape;10966;p62">
            <a:extLst>
              <a:ext uri="{FF2B5EF4-FFF2-40B4-BE49-F238E27FC236}">
                <a16:creationId xmlns:a16="http://schemas.microsoft.com/office/drawing/2014/main" id="{58B6897C-DEAA-E009-75CA-6B6259CE6D68}"/>
              </a:ext>
            </a:extLst>
          </p:cNvPr>
          <p:cNvGrpSpPr/>
          <p:nvPr/>
        </p:nvGrpSpPr>
        <p:grpSpPr>
          <a:xfrm>
            <a:off x="2326234" y="148900"/>
            <a:ext cx="490118" cy="476056"/>
            <a:chOff x="2903337" y="4279032"/>
            <a:chExt cx="382519" cy="350682"/>
          </a:xfrm>
        </p:grpSpPr>
        <p:sp>
          <p:nvSpPr>
            <p:cNvPr id="14" name="Google Shape;10967;p62">
              <a:extLst>
                <a:ext uri="{FF2B5EF4-FFF2-40B4-BE49-F238E27FC236}">
                  <a16:creationId xmlns:a16="http://schemas.microsoft.com/office/drawing/2014/main" id="{D9AE8A22-0D9A-7C7C-9727-B39E765E7FBB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68;p62">
              <a:extLst>
                <a:ext uri="{FF2B5EF4-FFF2-40B4-BE49-F238E27FC236}">
                  <a16:creationId xmlns:a16="http://schemas.microsoft.com/office/drawing/2014/main" id="{79EEBD6A-D488-2AC4-0157-A7BC601CF3E9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69;p62">
              <a:extLst>
                <a:ext uri="{FF2B5EF4-FFF2-40B4-BE49-F238E27FC236}">
                  <a16:creationId xmlns:a16="http://schemas.microsoft.com/office/drawing/2014/main" id="{7A7BB362-5DC9-89F8-86DC-01368D586E66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70;p62">
              <a:extLst>
                <a:ext uri="{FF2B5EF4-FFF2-40B4-BE49-F238E27FC236}">
                  <a16:creationId xmlns:a16="http://schemas.microsoft.com/office/drawing/2014/main" id="{A2CC5D9A-ACD4-9E3B-988A-70369EB18EF7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71;p62">
              <a:extLst>
                <a:ext uri="{FF2B5EF4-FFF2-40B4-BE49-F238E27FC236}">
                  <a16:creationId xmlns:a16="http://schemas.microsoft.com/office/drawing/2014/main" id="{6972690B-6E3D-3C68-A71B-EE3074050567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72;p62">
              <a:extLst>
                <a:ext uri="{FF2B5EF4-FFF2-40B4-BE49-F238E27FC236}">
                  <a16:creationId xmlns:a16="http://schemas.microsoft.com/office/drawing/2014/main" id="{35DD7DDD-0DC9-C360-323E-D75EE7E6E49D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73;p62">
              <a:extLst>
                <a:ext uri="{FF2B5EF4-FFF2-40B4-BE49-F238E27FC236}">
                  <a16:creationId xmlns:a16="http://schemas.microsoft.com/office/drawing/2014/main" id="{9E081EF3-7823-A0C1-83B3-E49D6A634661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74;p62">
              <a:extLst>
                <a:ext uri="{FF2B5EF4-FFF2-40B4-BE49-F238E27FC236}">
                  <a16:creationId xmlns:a16="http://schemas.microsoft.com/office/drawing/2014/main" id="{FA4036DD-B1DE-6907-3659-7665C82626A0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5;p62">
              <a:extLst>
                <a:ext uri="{FF2B5EF4-FFF2-40B4-BE49-F238E27FC236}">
                  <a16:creationId xmlns:a16="http://schemas.microsoft.com/office/drawing/2014/main" id="{93D32511-67F7-512A-678B-3754C204EB2B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76;p62">
              <a:extLst>
                <a:ext uri="{FF2B5EF4-FFF2-40B4-BE49-F238E27FC236}">
                  <a16:creationId xmlns:a16="http://schemas.microsoft.com/office/drawing/2014/main" id="{7ADE93AB-AE44-4271-9698-09A704258ED1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77;p62">
              <a:extLst>
                <a:ext uri="{FF2B5EF4-FFF2-40B4-BE49-F238E27FC236}">
                  <a16:creationId xmlns:a16="http://schemas.microsoft.com/office/drawing/2014/main" id="{CE47C35B-B605-0BD6-F2E2-0C49012DFFE8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78;p62">
              <a:extLst>
                <a:ext uri="{FF2B5EF4-FFF2-40B4-BE49-F238E27FC236}">
                  <a16:creationId xmlns:a16="http://schemas.microsoft.com/office/drawing/2014/main" id="{7F68B07E-AB81-4CA8-2F7E-BE369D4BB7E0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79;p62">
              <a:extLst>
                <a:ext uri="{FF2B5EF4-FFF2-40B4-BE49-F238E27FC236}">
                  <a16:creationId xmlns:a16="http://schemas.microsoft.com/office/drawing/2014/main" id="{9D12C73F-3F4C-4570-A39C-63460458B2A7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80;p62">
              <a:extLst>
                <a:ext uri="{FF2B5EF4-FFF2-40B4-BE49-F238E27FC236}">
                  <a16:creationId xmlns:a16="http://schemas.microsoft.com/office/drawing/2014/main" id="{ABD3808A-D752-8F70-A0EE-4B2EA7B7C0A6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1;p62">
              <a:extLst>
                <a:ext uri="{FF2B5EF4-FFF2-40B4-BE49-F238E27FC236}">
                  <a16:creationId xmlns:a16="http://schemas.microsoft.com/office/drawing/2014/main" id="{4A2E4C73-C2D6-A09A-3534-01B84502E7A9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2444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BEDC5A-3924-7299-BD43-9BE97C665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374" y="391820"/>
            <a:ext cx="8639251" cy="453130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Etching solution: </a:t>
            </a:r>
            <a:r>
              <a:rPr lang="en-IN" dirty="0">
                <a:latin typeface="Sofia Sans" panose="020B0604020202020204" charset="0"/>
              </a:rPr>
              <a:t>Distilled Water, </a:t>
            </a:r>
            <a:r>
              <a:rPr lang="en-IN" sz="1800" dirty="0">
                <a:effectLst/>
                <a:latin typeface="Sofia Sans" panose="020B0604020202020204" charset="0"/>
                <a:ea typeface="Calibri" panose="020F0502020204030204" pitchFamily="34" charset="0"/>
              </a:rPr>
              <a:t>sodium dichromate, concentrated sulphuric acid, and aluminum chips.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Sofia Sans" panose="020B0604020202020204" charset="0"/>
                <a:ea typeface="Calibri" panose="020F0502020204030204" pitchFamily="34" charset="0"/>
              </a:rPr>
              <a:t>Metal to be etched: Aluminium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Sofia Sans" panose="020B0604020202020204" charset="0"/>
                <a:ea typeface="Calibri" panose="020F0502020204030204" pitchFamily="34" charset="0"/>
              </a:rPr>
              <a:t>Shear strength values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ofia Sans" panose="020B0604020202020204" charset="0"/>
              </a:rPr>
              <a:t>Before Etching: 1500 psi (~10MPa)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Sofia Sans" panose="020B0604020202020204" charset="0"/>
              </a:rPr>
              <a:t>After Etching: 4500 psi (~30 MPa)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IN" sz="1600" dirty="0">
              <a:latin typeface="Sofia Sans" panose="020B0604020202020204" charset="0"/>
            </a:endParaRP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Sofia Sans" panose="020B0604020202020204" charset="0"/>
              </a:rPr>
              <a:t>Etching increased the shear stress required </a:t>
            </a:r>
          </a:p>
          <a:p>
            <a:pPr marL="139700" indent="0" algn="just"/>
            <a:r>
              <a:rPr lang="en-IN" dirty="0">
                <a:latin typeface="Sofia Sans" panose="020B0604020202020204" charset="0"/>
              </a:rPr>
              <a:t>to separate two glued metallic </a:t>
            </a:r>
            <a:r>
              <a:rPr lang="en-IN" dirty="0">
                <a:solidFill>
                  <a:srgbClr val="00B050"/>
                </a:solidFill>
                <a:latin typeface="Sofia Sans" panose="020B0604020202020204" charset="0"/>
              </a:rPr>
              <a:t>surfaces 3 times !!!</a:t>
            </a:r>
          </a:p>
          <a:p>
            <a:pPr marL="139700" indent="0" algn="just"/>
            <a:endParaRPr lang="en-IN" dirty="0">
              <a:solidFill>
                <a:srgbClr val="00B050"/>
              </a:solidFill>
              <a:latin typeface="Sofia Sans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12D1D-AAA2-917D-8E70-483880B4C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r="32235" b="49009"/>
          <a:stretch/>
        </p:blipFill>
        <p:spPr bwMode="auto">
          <a:xfrm>
            <a:off x="5358531" y="922630"/>
            <a:ext cx="2372465" cy="34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5969B38-1704-A222-FAC6-BEE1EE39ADA4}"/>
              </a:ext>
            </a:extLst>
          </p:cNvPr>
          <p:cNvCxnSpPr>
            <a:cxnSpLocks/>
          </p:cNvCxnSpPr>
          <p:nvPr/>
        </p:nvCxnSpPr>
        <p:spPr>
          <a:xfrm flipV="1">
            <a:off x="4279392" y="1472245"/>
            <a:ext cx="1079139" cy="2175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F7E2A11-700A-709E-54EC-4FF809F8B321}"/>
              </a:ext>
            </a:extLst>
          </p:cNvPr>
          <p:cNvCxnSpPr>
            <a:cxnSpLocks/>
          </p:cNvCxnSpPr>
          <p:nvPr/>
        </p:nvCxnSpPr>
        <p:spPr>
          <a:xfrm>
            <a:off x="4279392" y="2055570"/>
            <a:ext cx="1016813" cy="93634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893112-51CF-623E-DD31-CA6990AD6B41}"/>
              </a:ext>
            </a:extLst>
          </p:cNvPr>
          <p:cNvCxnSpPr>
            <a:cxnSpLocks/>
          </p:cNvCxnSpPr>
          <p:nvPr/>
        </p:nvCxnSpPr>
        <p:spPr>
          <a:xfrm flipH="1">
            <a:off x="5054803" y="3797573"/>
            <a:ext cx="1177747" cy="306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EC604D-EC9E-FE9D-8641-4FB97C2AAAF9}"/>
              </a:ext>
            </a:extLst>
          </p:cNvPr>
          <p:cNvSpPr txBox="1"/>
          <p:nvPr/>
        </p:nvSpPr>
        <p:spPr>
          <a:xfrm>
            <a:off x="3211373" y="3797573"/>
            <a:ext cx="1843430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Sofia Sans" panose="020B0604020202020204" charset="0"/>
              </a:rPr>
              <a:t>Dark lines are grain boundaries (etchant dissolves along the grain boundaries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5EF1D1-E422-B01E-B9D9-133C2FF6436F}"/>
              </a:ext>
            </a:extLst>
          </p:cNvPr>
          <p:cNvCxnSpPr>
            <a:cxnSpLocks/>
          </p:cNvCxnSpPr>
          <p:nvPr/>
        </p:nvCxnSpPr>
        <p:spPr>
          <a:xfrm flipH="1">
            <a:off x="2972459" y="2657474"/>
            <a:ext cx="2733397" cy="1004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E9536A1-B066-DC29-AB7E-0A56C2F57AC5}"/>
              </a:ext>
            </a:extLst>
          </p:cNvPr>
          <p:cNvSpPr txBox="1"/>
          <p:nvPr/>
        </p:nvSpPr>
        <p:spPr>
          <a:xfrm>
            <a:off x="1129029" y="3226988"/>
            <a:ext cx="1843430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Sofia Sans" panose="020B0604020202020204" charset="0"/>
              </a:rPr>
              <a:t>Grains are uniformly spread and SEM couldn’t differentiate grain boundaries</a:t>
            </a:r>
          </a:p>
        </p:txBody>
      </p:sp>
    </p:spTree>
    <p:extLst>
      <p:ext uri="{BB962C8B-B14F-4D97-AF65-F5344CB8AC3E}">
        <p14:creationId xmlns:p14="http://schemas.microsoft.com/office/powerpoint/2010/main" val="377460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45E5-ADCD-49AA-1C6F-EED4FD6F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2" y="93324"/>
            <a:ext cx="8525785" cy="704033"/>
          </a:xfrm>
        </p:spPr>
        <p:txBody>
          <a:bodyPr/>
          <a:lstStyle/>
          <a:p>
            <a:pPr algn="l"/>
            <a:r>
              <a:rPr lang="en-US" sz="3000" dirty="0"/>
              <a:t>Why does the shear strength increase? 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18AD1-AD04-5DDA-5425-32E7064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78" y="959206"/>
            <a:ext cx="2790771" cy="147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7F7B7-ED6C-7729-FB85-FD5EF39BAAAC}"/>
              </a:ext>
            </a:extLst>
          </p:cNvPr>
          <p:cNvSpPr txBox="1"/>
          <p:nvPr/>
        </p:nvSpPr>
        <p:spPr>
          <a:xfrm>
            <a:off x="270663" y="959206"/>
            <a:ext cx="5047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  <a:latin typeface="Sofia Sans" panose="020B0604020202020204" charset="0"/>
              </a:rPr>
              <a:t>After the etching surface becomes rough the wetting angle of the adhesive decreases. </a:t>
            </a: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These two phenomena together lead to a massive increase in the shear strength values of the glued surfaces. </a:t>
            </a:r>
            <a:endParaRPr lang="en-IN" sz="1600" dirty="0">
              <a:solidFill>
                <a:schemeClr val="tx1"/>
              </a:solidFill>
              <a:latin typeface="Sofia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7BB5E-3D1E-A731-CCFE-2566579115AE}"/>
              </a:ext>
            </a:extLst>
          </p:cNvPr>
          <p:cNvSpPr txBox="1"/>
          <p:nvPr/>
        </p:nvSpPr>
        <p:spPr>
          <a:xfrm>
            <a:off x="6479449" y="2571750"/>
            <a:ext cx="136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Russo One" panose="020B0604020202020204" charset="0"/>
              </a:rPr>
              <a:t>BEFORE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ACEFF-2945-F01C-9333-64891F2A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78" y="3085687"/>
            <a:ext cx="2790771" cy="1186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A087E2-F549-FE92-B309-C62051660A88}"/>
              </a:ext>
            </a:extLst>
          </p:cNvPr>
          <p:cNvSpPr txBox="1"/>
          <p:nvPr/>
        </p:nvSpPr>
        <p:spPr>
          <a:xfrm>
            <a:off x="6539788" y="4447641"/>
            <a:ext cx="136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Russo One" panose="020B0604020202020204" charset="0"/>
              </a:rPr>
              <a:t>AFTER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E59C7A-5C68-CB40-7C68-EF97CDCD62B0}"/>
              </a:ext>
            </a:extLst>
          </p:cNvPr>
          <p:cNvCxnSpPr>
            <a:cxnSpLocks/>
          </p:cNvCxnSpPr>
          <p:nvPr/>
        </p:nvCxnSpPr>
        <p:spPr>
          <a:xfrm flipH="1" flipV="1">
            <a:off x="4967021" y="2909982"/>
            <a:ext cx="980237" cy="1113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62B109-665A-4FD4-0F46-2809367E8FF5}"/>
              </a:ext>
            </a:extLst>
          </p:cNvPr>
          <p:cNvSpPr txBox="1"/>
          <p:nvPr/>
        </p:nvSpPr>
        <p:spPr>
          <a:xfrm>
            <a:off x="1419148" y="2256279"/>
            <a:ext cx="3547873" cy="10310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/>
                </a:solidFill>
                <a:latin typeface="Sofia Sans" panose="020B0604020202020204" charset="0"/>
              </a:rPr>
              <a:t>Why does the surface become rough?</a:t>
            </a:r>
          </a:p>
          <a:p>
            <a:r>
              <a:rPr lang="en-IN" sz="1500" dirty="0">
                <a:solidFill>
                  <a:schemeClr val="tx1"/>
                </a:solidFill>
                <a:latin typeface="Sofia Sans" panose="020B0604020202020204" charset="0"/>
              </a:rPr>
              <a:t>Because etching selectively removes material in places like grain boundaries, defective regions, etc.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7C1AC6-B2EF-7D7A-99B7-4292D6818A38}"/>
              </a:ext>
            </a:extLst>
          </p:cNvPr>
          <p:cNvCxnSpPr>
            <a:cxnSpLocks/>
          </p:cNvCxnSpPr>
          <p:nvPr/>
        </p:nvCxnSpPr>
        <p:spPr>
          <a:xfrm flipH="1">
            <a:off x="5076749" y="4137650"/>
            <a:ext cx="687629" cy="46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BD5527-7EF0-D23D-0DEB-9F91F39C826C}"/>
              </a:ext>
            </a:extLst>
          </p:cNvPr>
          <p:cNvSpPr txBox="1"/>
          <p:nvPr/>
        </p:nvSpPr>
        <p:spPr>
          <a:xfrm>
            <a:off x="1755648" y="3575481"/>
            <a:ext cx="3321101" cy="10310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/>
                </a:solidFill>
                <a:latin typeface="Sofia Sans" panose="020B0604020202020204" charset="0"/>
              </a:rPr>
              <a:t>What about grain size?</a:t>
            </a:r>
          </a:p>
          <a:p>
            <a:r>
              <a:rPr lang="en-IN" sz="1500" dirty="0">
                <a:solidFill>
                  <a:schemeClr val="tx1"/>
                </a:solidFill>
                <a:latin typeface="Sofia Sans" panose="020B0604020202020204" charset="0"/>
              </a:rPr>
              <a:t>Since the etching happens selectively along grain boundaries, its grain size doesn’t change appreciably!!</a:t>
            </a:r>
          </a:p>
        </p:txBody>
      </p:sp>
    </p:spTree>
    <p:extLst>
      <p:ext uri="{BB962C8B-B14F-4D97-AF65-F5344CB8AC3E}">
        <p14:creationId xmlns:p14="http://schemas.microsoft.com/office/powerpoint/2010/main" val="32850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ctrTitle"/>
          </p:nvPr>
        </p:nvSpPr>
        <p:spPr>
          <a:xfrm>
            <a:off x="2125800" y="571125"/>
            <a:ext cx="48924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8" name="Google Shape;458;p45"/>
          <p:cNvSpPr txBox="1">
            <a:spLocks noGrp="1"/>
          </p:cNvSpPr>
          <p:nvPr>
            <p:ph type="subTitle" idx="1"/>
          </p:nvPr>
        </p:nvSpPr>
        <p:spPr>
          <a:xfrm>
            <a:off x="2125800" y="1756350"/>
            <a:ext cx="48924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2"/>
                </a:solidFill>
              </a:rPr>
              <a:t>Any questions?</a:t>
            </a:r>
          </a:p>
        </p:txBody>
      </p:sp>
      <p:sp>
        <p:nvSpPr>
          <p:cNvPr id="459" name="Google Shape;459;p45"/>
          <p:cNvSpPr txBox="1"/>
          <p:nvPr/>
        </p:nvSpPr>
        <p:spPr>
          <a:xfrm>
            <a:off x="2125725" y="4223975"/>
            <a:ext cx="489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fia Sans"/>
                <a:ea typeface="Sofia Sans"/>
                <a:cs typeface="Sofia Sans"/>
                <a:sym typeface="Sofia Sans"/>
              </a:rPr>
              <a:t>Please keep this slide for attribution</a:t>
            </a:r>
            <a:endParaRPr>
              <a:solidFill>
                <a:schemeClr val="dk1"/>
              </a:solidFill>
              <a:latin typeface="Sofia Sans"/>
              <a:ea typeface="Sofia Sans"/>
              <a:cs typeface="Sofia Sans"/>
              <a:sym typeface="Sofia Sans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48284">
            <a:off x="-204362" y="1899624"/>
            <a:ext cx="1835174" cy="1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000" y="1867799"/>
            <a:ext cx="1028100" cy="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>
            <a:spLocks noGrp="1"/>
          </p:cNvSpPr>
          <p:nvPr>
            <p:ph type="body" idx="1"/>
          </p:nvPr>
        </p:nvSpPr>
        <p:spPr>
          <a:xfrm>
            <a:off x="713224" y="1352374"/>
            <a:ext cx="7867505" cy="3073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hlinkClick r:id="rId3"/>
              </a:rPr>
              <a:t>liquid nitriding</a:t>
            </a:r>
            <a:endParaRPr lang="en-IN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hlinkClick r:id="rId4"/>
              </a:rPr>
              <a:t>industrial nitriding for automotive parts</a:t>
            </a:r>
            <a:endParaRPr lang="en-IN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5"/>
              </a:rPr>
              <a:t>Basics and types if surface </a:t>
            </a:r>
            <a:r>
              <a:rPr lang="en-US" sz="1800" dirty="0" err="1">
                <a:hlinkClick r:id="rId5"/>
              </a:rPr>
              <a:t>engg</a:t>
            </a:r>
            <a:r>
              <a:rPr lang="en-US" sz="1800" dirty="0">
                <a:hlinkClick r:id="rId5"/>
              </a:rPr>
              <a:t>.</a:t>
            </a:r>
            <a:endParaRPr lang="en-US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hlinkClick r:id="rId6"/>
              </a:rPr>
              <a:t>AISI steel nitriding analysis</a:t>
            </a:r>
            <a:endParaRPr lang="en-IN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hlinkClick r:id="rId7"/>
              </a:rPr>
              <a:t>https://docs.google.com/document/d/1RtiDGPYn9Ys4Jid1sTw40jCrpqLGDamX/edit?usp=sharing&amp;ouid=116056840884675254991&amp;rtpof=true&amp;sd=true</a:t>
            </a:r>
            <a:endParaRPr lang="en-IN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Wikipedia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Pexel videos and images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Google images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Template - Slidesgo.com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91371">
            <a:off x="5385925" y="3716136"/>
            <a:ext cx="1835175" cy="18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58C0-DFD9-11F0-AAE9-46123265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75" y="118825"/>
            <a:ext cx="6982126" cy="497125"/>
          </a:xfrm>
        </p:spPr>
        <p:txBody>
          <a:bodyPr/>
          <a:lstStyle/>
          <a:p>
            <a:r>
              <a:rPr lang="en-IN" sz="2400" dirty="0"/>
              <a:t>COMMONLY USED INDUSTRIAL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038E7-3C1E-078D-6365-0A1C05B53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24" y="615950"/>
            <a:ext cx="8645825" cy="38227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Carburization:</a:t>
            </a:r>
          </a:p>
          <a:p>
            <a:pPr marL="8826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Applied to low-carbon steels. Treated in carbon-rich ambient at higher temperature (950 Celsius) and exposure time. It is a thermo-chemical, diffusion-driven process.</a:t>
            </a:r>
          </a:p>
          <a:p>
            <a:pPr marL="8826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Deeper points in the substrate eventually get hardened (Good for specific purposes)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Nitriding: </a:t>
            </a:r>
            <a:r>
              <a:rPr lang="en-US" sz="1400" dirty="0"/>
              <a:t>Similar to carburization expect that the workpiece is treated in a nitrogen-rich environment and carried out at a relatively lower temperature. </a:t>
            </a:r>
            <a:r>
              <a:rPr lang="en-US" sz="1400" dirty="0">
                <a:solidFill>
                  <a:srgbClr val="92D050"/>
                </a:solidFill>
              </a:rPr>
              <a:t>More exciting pieces of information are coming ahead!!</a:t>
            </a:r>
            <a:endParaRPr lang="en-IN" sz="1400" dirty="0">
              <a:solidFill>
                <a:srgbClr val="92D05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6207B-22A4-4214-A6C9-CFFCA1F20839}"/>
              </a:ext>
            </a:extLst>
          </p:cNvPr>
          <p:cNvCxnSpPr>
            <a:cxnSpLocks/>
          </p:cNvCxnSpPr>
          <p:nvPr/>
        </p:nvCxnSpPr>
        <p:spPr>
          <a:xfrm>
            <a:off x="2025650" y="2133797"/>
            <a:ext cx="0" cy="16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D13078-F447-403F-92FB-C8EA7E12B25C}"/>
              </a:ext>
            </a:extLst>
          </p:cNvPr>
          <p:cNvGrpSpPr/>
          <p:nvPr/>
        </p:nvGrpSpPr>
        <p:grpSpPr>
          <a:xfrm>
            <a:off x="2025650" y="2303593"/>
            <a:ext cx="6292846" cy="1768214"/>
            <a:chOff x="1384300" y="2578101"/>
            <a:chExt cx="6292846" cy="176821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16483E-EA9C-0964-7A9B-BB8EA5D32196}"/>
                </a:ext>
              </a:extLst>
            </p:cNvPr>
            <p:cNvCxnSpPr/>
            <p:nvPr/>
          </p:nvCxnSpPr>
          <p:spPr>
            <a:xfrm>
              <a:off x="1384300" y="2743200"/>
              <a:ext cx="679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3B4895-6ADA-91F7-789B-E2BD4F72476D}"/>
                </a:ext>
              </a:extLst>
            </p:cNvPr>
            <p:cNvCxnSpPr/>
            <p:nvPr/>
          </p:nvCxnSpPr>
          <p:spPr>
            <a:xfrm>
              <a:off x="1384300" y="4051300"/>
              <a:ext cx="679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BAD233-326B-DDD6-6098-44D5B2FEE4AD}"/>
                </a:ext>
              </a:extLst>
            </p:cNvPr>
            <p:cNvCxnSpPr/>
            <p:nvPr/>
          </p:nvCxnSpPr>
          <p:spPr>
            <a:xfrm>
              <a:off x="1384300" y="3354486"/>
              <a:ext cx="679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AAD6B3-1961-C0A3-3AF0-F260381F1D16}"/>
                </a:ext>
              </a:extLst>
            </p:cNvPr>
            <p:cNvSpPr txBox="1"/>
            <p:nvPr/>
          </p:nvSpPr>
          <p:spPr>
            <a:xfrm>
              <a:off x="2063750" y="2578101"/>
              <a:ext cx="5613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50000"/>
                    </a:schemeClr>
                  </a:solidFill>
                  <a:latin typeface="Sofia Sans" panose="020B0604020202020204" charset="0"/>
                </a:rPr>
                <a:t>Gas Nitriding </a:t>
              </a:r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– For alloy steels, for precise general hardness and corrosion resistance, more control over nitriding depth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9135C7-00AC-7F64-BB1C-96329CE0810B}"/>
                </a:ext>
              </a:extLst>
            </p:cNvPr>
            <p:cNvSpPr txBox="1"/>
            <p:nvPr/>
          </p:nvSpPr>
          <p:spPr>
            <a:xfrm>
              <a:off x="2063749" y="3129623"/>
              <a:ext cx="5613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50000"/>
                    </a:schemeClr>
                  </a:solidFill>
                  <a:latin typeface="Sofia Sans" panose="020B0604020202020204" charset="0"/>
                </a:rPr>
                <a:t>Salt-Bath Nitriding </a:t>
              </a:r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– For automotive and stainless steels, particularly for higher wear resistance and fatigue life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0D95B2-25B3-8C3A-EA12-9DF86B1900C4}"/>
                </a:ext>
              </a:extLst>
            </p:cNvPr>
            <p:cNvSpPr txBox="1"/>
            <p:nvPr/>
          </p:nvSpPr>
          <p:spPr>
            <a:xfrm>
              <a:off x="2063749" y="3823095"/>
              <a:ext cx="5613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50000"/>
                    </a:schemeClr>
                  </a:solidFill>
                  <a:latin typeface="Sofia Sans" panose="020B0604020202020204" charset="0"/>
                </a:rPr>
                <a:t>Ion Nitriding</a:t>
              </a:r>
              <a:r>
                <a:rPr lang="en-IN" dirty="0">
                  <a:solidFill>
                    <a:schemeClr val="tx1"/>
                  </a:solidFill>
                  <a:latin typeface="Sofia Sans" panose="020B0604020202020204" charset="0"/>
                </a:rPr>
                <a:t>– Impingement of Ionized and reactive Nitrogen atoms, particularly for very high hardness, used for tool steels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0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53F2-0DDA-74A5-22EF-05E8C079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187" y="184150"/>
            <a:ext cx="6393013" cy="102877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2700" dirty="0"/>
              <a:t>😎COOLEST NITRIDING PROCESS – ION NITRIDING</a:t>
            </a:r>
          </a:p>
        </p:txBody>
      </p:sp>
      <p:pic>
        <p:nvPicPr>
          <p:cNvPr id="4" name="Picture 2" descr="Ion-nitriding installation. | Download Scientific Diagram">
            <a:extLst>
              <a:ext uri="{FF2B5EF4-FFF2-40B4-BE49-F238E27FC236}">
                <a16:creationId xmlns:a16="http://schemas.microsoft.com/office/drawing/2014/main" id="{C532723F-1D69-BE54-4953-E01EE412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63164"/>
            <a:ext cx="4028598" cy="33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77512-51F8-2105-2A88-E4E6E7F5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80"/>
          <a:stretch/>
        </p:blipFill>
        <p:spPr>
          <a:xfrm>
            <a:off x="4791555" y="1563164"/>
            <a:ext cx="3869980" cy="33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C9647E-DCCA-FBA0-1AF5-CA97C714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40" y="280657"/>
            <a:ext cx="6832395" cy="45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53F2-0DDA-74A5-22EF-05E8C079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150"/>
            <a:ext cx="7322515" cy="576502"/>
          </a:xfrm>
          <a:ln>
            <a:noFill/>
          </a:ln>
        </p:spPr>
        <p:txBody>
          <a:bodyPr/>
          <a:lstStyle/>
          <a:p>
            <a:r>
              <a:rPr lang="en-IN" sz="2700" dirty="0"/>
              <a:t>ONE MORE😉? LASER SURFACE ENGG.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A5BA3-888E-705C-335E-DB53F778D4D4}"/>
              </a:ext>
            </a:extLst>
          </p:cNvPr>
          <p:cNvSpPr txBox="1"/>
          <p:nvPr/>
        </p:nvSpPr>
        <p:spPr>
          <a:xfrm>
            <a:off x="373075" y="907085"/>
            <a:ext cx="6056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Using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ofia Sans" panose="020B0604020202020204" charset="0"/>
              </a:rPr>
              <a:t>lasers</a:t>
            </a: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 to change the surface characteristics of metals is known as laser surface engineering.</a:t>
            </a: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Very effective for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ofia Sans" panose="020B0604020202020204" charset="0"/>
              </a:rPr>
              <a:t>enhancing localized properties </a:t>
            </a: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(Ex: near hinges where stresses are high and hardness is required locally)</a:t>
            </a:r>
          </a:p>
          <a:p>
            <a:pPr marL="285750" indent="-2857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Steps:</a:t>
            </a:r>
          </a:p>
          <a:p>
            <a:pPr lvl="7"/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1. Focus the laser beam to heat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2. The surface melts locally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3. Rapid (Non-equilibrium) solidification of the area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Sofia Sans" panose="020B0604020202020204" charset="0"/>
              </a:rPr>
              <a:t>3. Tailor the properties by controlling the cooling rate</a:t>
            </a:r>
            <a:endParaRPr lang="en-IN" sz="1600" dirty="0">
              <a:solidFill>
                <a:schemeClr val="tx1"/>
              </a:solidFill>
              <a:latin typeface="Sofia Sa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F65159-CA7A-70C4-D405-6A4BDEA2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35" y="2160178"/>
            <a:ext cx="3833165" cy="296493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3800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Laser Texturing a Turbo's Housing for Thermal Spray Coating">
            <a:hlinkClick r:id="" action="ppaction://media"/>
            <a:extLst>
              <a:ext uri="{FF2B5EF4-FFF2-40B4-BE49-F238E27FC236}">
                <a16:creationId xmlns:a16="http://schemas.microsoft.com/office/drawing/2014/main" id="{F36CB055-396E-190F-F81A-803426D5C8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23770" cy="5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70E92-E6C2-3081-C8BC-4616507B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50" y="288807"/>
            <a:ext cx="6788499" cy="4565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51C2EE-F068-63D0-9977-B2554E1073BD}"/>
              </a:ext>
            </a:extLst>
          </p:cNvPr>
          <p:cNvSpPr/>
          <p:nvPr/>
        </p:nvSpPr>
        <p:spPr>
          <a:xfrm>
            <a:off x="1177749" y="-1884136"/>
            <a:ext cx="6788499" cy="10363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70E92-E6C2-3081-C8BC-4616507B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5" y="-12178"/>
            <a:ext cx="7665395" cy="5155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E04728-08E6-F944-B21A-E08DEAD81BED}"/>
              </a:ext>
            </a:extLst>
          </p:cNvPr>
          <p:cNvSpPr/>
          <p:nvPr/>
        </p:nvSpPr>
        <p:spPr>
          <a:xfrm>
            <a:off x="748355" y="1612900"/>
            <a:ext cx="7647289" cy="1009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24FD7-F7FA-87A5-6461-0C1AEEA4C20E}"/>
              </a:ext>
            </a:extLst>
          </p:cNvPr>
          <p:cNvSpPr/>
          <p:nvPr/>
        </p:nvSpPr>
        <p:spPr>
          <a:xfrm>
            <a:off x="6783003" y="1898650"/>
            <a:ext cx="1503747" cy="1968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3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ney Laundering Prevention Policies Consulting by Slidesgo">
  <a:themeElements>
    <a:clrScheme name="Simple Light">
      <a:dk1>
        <a:srgbClr val="EEF7FF"/>
      </a:dk1>
      <a:lt1>
        <a:srgbClr val="010F2E"/>
      </a:lt1>
      <a:dk2>
        <a:srgbClr val="87C7FF"/>
      </a:dk2>
      <a:lt2>
        <a:srgbClr val="0435AD"/>
      </a:lt2>
      <a:accent1>
        <a:srgbClr val="660DC3"/>
      </a:accent1>
      <a:accent2>
        <a:srgbClr val="3810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F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1218</Words>
  <Application>Microsoft Office PowerPoint</Application>
  <PresentationFormat>On-screen Show (16:9)</PresentationFormat>
  <Paragraphs>124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Russo One</vt:lpstr>
      <vt:lpstr>Wingdings</vt:lpstr>
      <vt:lpstr>Lilita One</vt:lpstr>
      <vt:lpstr>Calibri Light</vt:lpstr>
      <vt:lpstr>Sofia Sans</vt:lpstr>
      <vt:lpstr>Arial</vt:lpstr>
      <vt:lpstr>Calibri</vt:lpstr>
      <vt:lpstr>Money Laundering Prevention Policies Consulting by Slidesgo</vt:lpstr>
      <vt:lpstr>Office Theme</vt:lpstr>
      <vt:lpstr>ME 221-S3 MAT-SCI VISIONARIES L4: Surface engineering and the methodologies used to modify material surfaces for specific functionalities and applications</vt:lpstr>
      <vt:lpstr>PowerPoint Presentation</vt:lpstr>
      <vt:lpstr>COMMONLY USED INDUSTRIAL PROCESSES</vt:lpstr>
      <vt:lpstr>😎COOLEST NITRIDING PROCESS – ION NITRIDING</vt:lpstr>
      <vt:lpstr>PowerPoint Presentation</vt:lpstr>
      <vt:lpstr>ONE MORE😉? LASER SURFACE ENGG.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the shear strength increase? 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221-S3 MAT-SCI VISIONARIES SURFACE ENGINEERING (L4)</dc:title>
  <cp:lastModifiedBy>Venu Arravinth R</cp:lastModifiedBy>
  <cp:revision>55</cp:revision>
  <dcterms:modified xsi:type="dcterms:W3CDTF">2023-11-06T14:17:32Z</dcterms:modified>
</cp:coreProperties>
</file>